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78" r:id="rId4"/>
  </p:sldMasterIdLst>
  <p:notesMasterIdLst>
    <p:notesMasterId r:id="rId37"/>
  </p:notesMasterIdLst>
  <p:handoutMasterIdLst>
    <p:handoutMasterId r:id="rId38"/>
  </p:handoutMasterIdLst>
  <p:sldIdLst>
    <p:sldId id="451" r:id="rId5"/>
    <p:sldId id="443" r:id="rId6"/>
    <p:sldId id="440" r:id="rId7"/>
    <p:sldId id="434" r:id="rId8"/>
    <p:sldId id="263" r:id="rId9"/>
    <p:sldId id="456" r:id="rId10"/>
    <p:sldId id="442" r:id="rId11"/>
    <p:sldId id="458" r:id="rId12"/>
    <p:sldId id="455" r:id="rId13"/>
    <p:sldId id="284" r:id="rId14"/>
    <p:sldId id="266" r:id="rId15"/>
    <p:sldId id="436" r:id="rId16"/>
    <p:sldId id="459" r:id="rId17"/>
    <p:sldId id="411" r:id="rId18"/>
    <p:sldId id="417" r:id="rId19"/>
    <p:sldId id="445" r:id="rId20"/>
    <p:sldId id="432" r:id="rId21"/>
    <p:sldId id="457" r:id="rId22"/>
    <p:sldId id="438" r:id="rId23"/>
    <p:sldId id="460" r:id="rId24"/>
    <p:sldId id="273" r:id="rId25"/>
    <p:sldId id="297" r:id="rId26"/>
    <p:sldId id="461" r:id="rId27"/>
    <p:sldId id="414" r:id="rId28"/>
    <p:sldId id="431" r:id="rId29"/>
    <p:sldId id="449" r:id="rId30"/>
    <p:sldId id="427" r:id="rId31"/>
    <p:sldId id="400" r:id="rId32"/>
    <p:sldId id="439" r:id="rId33"/>
    <p:sldId id="452" r:id="rId34"/>
    <p:sldId id="453" r:id="rId35"/>
    <p:sldId id="45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pecer" initials="GS" lastIdx="26" clrIdx="0">
    <p:extLst/>
  </p:cmAuthor>
  <p:cmAuthor id="2" name="Jennifer Pitoscia" initials="JP" lastIdx="7" clrIdx="1">
    <p:extLst/>
  </p:cmAuthor>
  <p:cmAuthor id="3" name="Phil Benson" initials="PB"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3F9C35"/>
    <a:srgbClr val="B2B4B3"/>
    <a:srgbClr val="101820"/>
    <a:srgbClr val="08B4B3"/>
    <a:srgbClr val="C02223"/>
    <a:srgbClr val="D8E6F0"/>
    <a:srgbClr val="EBD856"/>
    <a:srgbClr val="7E95A6"/>
    <a:srgbClr val="3558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4118" autoAdjust="0"/>
  </p:normalViewPr>
  <p:slideViewPr>
    <p:cSldViewPr snapToGrid="0" snapToObjects="1">
      <p:cViewPr varScale="1">
        <p:scale>
          <a:sx n="94" d="100"/>
          <a:sy n="94" d="100"/>
        </p:scale>
        <p:origin x="198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4EC35-D710-A740-A94D-803B284F2452}" type="datetimeFigureOut">
              <a:rPr lang="en-US" smtClean="0">
                <a:latin typeface="Arial Regular" charset="0"/>
              </a:rPr>
              <a:t>2/4/19</a:t>
            </a:fld>
            <a:endParaRPr lang="en-US" dirty="0">
              <a:latin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B0EBA3-E2B7-FF46-8579-7F3F4989EDD5}" type="slidenum">
              <a:rPr lang="en-US" smtClean="0">
                <a:latin typeface="Arial Regular" charset="0"/>
              </a:rPr>
              <a:t>‹#›</a:t>
            </a:fld>
            <a:endParaRPr lang="en-US" dirty="0">
              <a:latin typeface="Arial Regular" charset="0"/>
            </a:endParaRPr>
          </a:p>
        </p:txBody>
      </p:sp>
    </p:spTree>
    <p:extLst>
      <p:ext uri="{BB962C8B-B14F-4D97-AF65-F5344CB8AC3E}">
        <p14:creationId xmlns:p14="http://schemas.microsoft.com/office/powerpoint/2010/main" val="204564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charset="0"/>
              </a:defRPr>
            </a:lvl1pPr>
          </a:lstStyle>
          <a:p>
            <a:fld id="{E5A2DCD0-7172-E846-8617-E89CDE28749B}" type="datetimeFigureOut">
              <a:rPr lang="en-US" smtClean="0"/>
              <a:pPr/>
              <a:t>2/4/19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charset="0"/>
              </a:defRPr>
            </a:lvl1pPr>
          </a:lstStyle>
          <a:p>
            <a:fld id="{A77D7DB9-0ED9-4043-A48E-6E6415264005}" type="slidenum">
              <a:rPr lang="en-US" smtClean="0"/>
              <a:pPr/>
              <a:t>‹#›</a:t>
            </a:fld>
            <a:endParaRPr lang="en-US" dirty="0"/>
          </a:p>
        </p:txBody>
      </p:sp>
    </p:spTree>
    <p:extLst>
      <p:ext uri="{BB962C8B-B14F-4D97-AF65-F5344CB8AC3E}">
        <p14:creationId xmlns:p14="http://schemas.microsoft.com/office/powerpoint/2010/main" val="3877992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Regular" charset="0"/>
        <a:ea typeface="+mn-ea"/>
        <a:cs typeface="+mn-cs"/>
      </a:defRPr>
    </a:lvl1pPr>
    <a:lvl2pPr marL="457200" algn="l" defTabSz="457200" rtl="0" eaLnBrk="1" latinLnBrk="0" hangingPunct="1">
      <a:defRPr sz="1200" b="0" i="0" kern="1200">
        <a:solidFill>
          <a:schemeClr val="tx1"/>
        </a:solidFill>
        <a:latin typeface="Arial Regular" charset="0"/>
        <a:ea typeface="+mn-ea"/>
        <a:cs typeface="+mn-cs"/>
      </a:defRPr>
    </a:lvl2pPr>
    <a:lvl3pPr marL="914400" algn="l" defTabSz="457200" rtl="0" eaLnBrk="1" latinLnBrk="0" hangingPunct="1">
      <a:defRPr sz="1200" b="0" i="0" kern="1200">
        <a:solidFill>
          <a:schemeClr val="tx1"/>
        </a:solidFill>
        <a:latin typeface="Arial Regular" charset="0"/>
        <a:ea typeface="+mn-ea"/>
        <a:cs typeface="+mn-cs"/>
      </a:defRPr>
    </a:lvl3pPr>
    <a:lvl4pPr marL="1371600" algn="l" defTabSz="457200" rtl="0" eaLnBrk="1" latinLnBrk="0" hangingPunct="1">
      <a:defRPr sz="1200" b="0" i="0" kern="1200">
        <a:solidFill>
          <a:schemeClr val="tx1"/>
        </a:solidFill>
        <a:latin typeface="Arial Regular" charset="0"/>
        <a:ea typeface="+mn-ea"/>
        <a:cs typeface="+mn-cs"/>
      </a:defRPr>
    </a:lvl4pPr>
    <a:lvl5pPr marL="1828800" algn="l" defTabSz="457200" rtl="0" eaLnBrk="1" latinLnBrk="0" hangingPunct="1">
      <a:defRPr sz="1200" b="0" i="0" kern="1200">
        <a:solidFill>
          <a:schemeClr val="tx1"/>
        </a:solidFill>
        <a:latin typeface="Arial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a:t>
            </a:fld>
            <a:endParaRPr lang="en-US" dirty="0"/>
          </a:p>
        </p:txBody>
      </p:sp>
    </p:spTree>
    <p:extLst>
      <p:ext uri="{BB962C8B-B14F-4D97-AF65-F5344CB8AC3E}">
        <p14:creationId xmlns:p14="http://schemas.microsoft.com/office/powerpoint/2010/main" val="1923835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11</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12</a:t>
            </a:fld>
            <a:endParaRPr lang="en-US" dirty="0"/>
          </a:p>
        </p:txBody>
      </p:sp>
    </p:spTree>
    <p:extLst>
      <p:ext uri="{BB962C8B-B14F-4D97-AF65-F5344CB8AC3E}">
        <p14:creationId xmlns:p14="http://schemas.microsoft.com/office/powerpoint/2010/main" val="82044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13</a:t>
            </a:fld>
            <a:endParaRPr lang="en-US" dirty="0"/>
          </a:p>
        </p:txBody>
      </p:sp>
    </p:spTree>
    <p:extLst>
      <p:ext uri="{BB962C8B-B14F-4D97-AF65-F5344CB8AC3E}">
        <p14:creationId xmlns:p14="http://schemas.microsoft.com/office/powerpoint/2010/main" val="65690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14</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15</a:t>
            </a:fld>
            <a:endParaRPr lang="en-US" dirty="0"/>
          </a:p>
        </p:txBody>
      </p:sp>
    </p:spTree>
    <p:extLst>
      <p:ext uri="{BB962C8B-B14F-4D97-AF65-F5344CB8AC3E}">
        <p14:creationId xmlns:p14="http://schemas.microsoft.com/office/powerpoint/2010/main" val="412666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16</a:t>
            </a:fld>
            <a:endParaRPr lang="en-US" dirty="0"/>
          </a:p>
        </p:txBody>
      </p:sp>
    </p:spTree>
    <p:extLst>
      <p:ext uri="{BB962C8B-B14F-4D97-AF65-F5344CB8AC3E}">
        <p14:creationId xmlns:p14="http://schemas.microsoft.com/office/powerpoint/2010/main" val="156032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17</a:t>
            </a:fld>
            <a:endParaRPr lang="en-US" dirty="0"/>
          </a:p>
        </p:txBody>
      </p:sp>
    </p:spTree>
    <p:extLst>
      <p:ext uri="{BB962C8B-B14F-4D97-AF65-F5344CB8AC3E}">
        <p14:creationId xmlns:p14="http://schemas.microsoft.com/office/powerpoint/2010/main" val="923471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18</a:t>
            </a:fld>
            <a:endParaRPr lang="en-US" dirty="0"/>
          </a:p>
        </p:txBody>
      </p:sp>
    </p:spTree>
    <p:extLst>
      <p:ext uri="{BB962C8B-B14F-4D97-AF65-F5344CB8AC3E}">
        <p14:creationId xmlns:p14="http://schemas.microsoft.com/office/powerpoint/2010/main" val="389291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19</a:t>
            </a:fld>
            <a:endParaRPr lang="en-US" dirty="0"/>
          </a:p>
        </p:txBody>
      </p:sp>
    </p:spTree>
    <p:extLst>
      <p:ext uri="{BB962C8B-B14F-4D97-AF65-F5344CB8AC3E}">
        <p14:creationId xmlns:p14="http://schemas.microsoft.com/office/powerpoint/2010/main" val="1915198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20</a:t>
            </a:fld>
            <a:endParaRPr lang="en-US" dirty="0"/>
          </a:p>
        </p:txBody>
      </p:sp>
    </p:spTree>
    <p:extLst>
      <p:ext uri="{BB962C8B-B14F-4D97-AF65-F5344CB8AC3E}">
        <p14:creationId xmlns:p14="http://schemas.microsoft.com/office/powerpoint/2010/main" val="114200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a:t>
            </a:fld>
            <a:endParaRPr lang="en-US" dirty="0"/>
          </a:p>
        </p:txBody>
      </p:sp>
    </p:spTree>
    <p:extLst>
      <p:ext uri="{BB962C8B-B14F-4D97-AF65-F5344CB8AC3E}">
        <p14:creationId xmlns:p14="http://schemas.microsoft.com/office/powerpoint/2010/main" val="1119153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21</a:t>
            </a:fld>
            <a:endParaRPr lang="en-US" dirty="0"/>
          </a:p>
        </p:txBody>
      </p:sp>
    </p:spTree>
    <p:extLst>
      <p:ext uri="{BB962C8B-B14F-4D97-AF65-F5344CB8AC3E}">
        <p14:creationId xmlns:p14="http://schemas.microsoft.com/office/powerpoint/2010/main" val="1100215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pPr/>
              <a:t>22</a:t>
            </a:fld>
            <a:endParaRPr lang="en-US" dirty="0"/>
          </a:p>
        </p:txBody>
      </p:sp>
    </p:spTree>
    <p:extLst>
      <p:ext uri="{BB962C8B-B14F-4D97-AF65-F5344CB8AC3E}">
        <p14:creationId xmlns:p14="http://schemas.microsoft.com/office/powerpoint/2010/main" val="93300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24</a:t>
            </a:fld>
            <a:endParaRPr lang="en-US" dirty="0"/>
          </a:p>
        </p:txBody>
      </p:sp>
    </p:spTree>
    <p:extLst>
      <p:ext uri="{BB962C8B-B14F-4D97-AF65-F5344CB8AC3E}">
        <p14:creationId xmlns:p14="http://schemas.microsoft.com/office/powerpoint/2010/main" val="3270648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25</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26</a:t>
            </a:fld>
            <a:endParaRPr lang="en-US" dirty="0"/>
          </a:p>
        </p:txBody>
      </p:sp>
    </p:spTree>
    <p:extLst>
      <p:ext uri="{BB962C8B-B14F-4D97-AF65-F5344CB8AC3E}">
        <p14:creationId xmlns:p14="http://schemas.microsoft.com/office/powerpoint/2010/main" val="21395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27</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28</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29</a:t>
            </a:fld>
            <a:endParaRPr lang="en-US" dirty="0"/>
          </a:p>
        </p:txBody>
      </p:sp>
    </p:spTree>
    <p:extLst>
      <p:ext uri="{BB962C8B-B14F-4D97-AF65-F5344CB8AC3E}">
        <p14:creationId xmlns:p14="http://schemas.microsoft.com/office/powerpoint/2010/main" val="16781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31</a:t>
            </a:fld>
            <a:endParaRPr lang="en-US"/>
          </a:p>
        </p:txBody>
      </p:sp>
    </p:spTree>
    <p:extLst>
      <p:ext uri="{BB962C8B-B14F-4D97-AF65-F5344CB8AC3E}">
        <p14:creationId xmlns:p14="http://schemas.microsoft.com/office/powerpoint/2010/main" val="351543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32</a:t>
            </a:fld>
            <a:endParaRPr lang="en-US"/>
          </a:p>
        </p:txBody>
      </p:sp>
    </p:spTree>
    <p:extLst>
      <p:ext uri="{BB962C8B-B14F-4D97-AF65-F5344CB8AC3E}">
        <p14:creationId xmlns:p14="http://schemas.microsoft.com/office/powerpoint/2010/main" val="81873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4</a:t>
            </a:fld>
            <a:endParaRPr lang="en-US" dirty="0"/>
          </a:p>
        </p:txBody>
      </p:sp>
    </p:spTree>
    <p:extLst>
      <p:ext uri="{BB962C8B-B14F-4D97-AF65-F5344CB8AC3E}">
        <p14:creationId xmlns:p14="http://schemas.microsoft.com/office/powerpoint/2010/main" val="68666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5</a:t>
            </a:fld>
            <a:endParaRPr lang="en-US" dirty="0"/>
          </a:p>
        </p:txBody>
      </p:sp>
    </p:spTree>
    <p:extLst>
      <p:ext uri="{BB962C8B-B14F-4D97-AF65-F5344CB8AC3E}">
        <p14:creationId xmlns:p14="http://schemas.microsoft.com/office/powerpoint/2010/main" val="348205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6</a:t>
            </a:fld>
            <a:endParaRPr lang="en-US" dirty="0"/>
          </a:p>
        </p:txBody>
      </p:sp>
    </p:spTree>
    <p:extLst>
      <p:ext uri="{BB962C8B-B14F-4D97-AF65-F5344CB8AC3E}">
        <p14:creationId xmlns:p14="http://schemas.microsoft.com/office/powerpoint/2010/main" val="125489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7</a:t>
            </a:fld>
            <a:endParaRPr lang="en-US" dirty="0"/>
          </a:p>
        </p:txBody>
      </p:sp>
    </p:spTree>
    <p:extLst>
      <p:ext uri="{BB962C8B-B14F-4D97-AF65-F5344CB8AC3E}">
        <p14:creationId xmlns:p14="http://schemas.microsoft.com/office/powerpoint/2010/main" val="175331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8</a:t>
            </a:fld>
            <a:endParaRPr lang="en-US" dirty="0"/>
          </a:p>
        </p:txBody>
      </p:sp>
    </p:spTree>
    <p:extLst>
      <p:ext uri="{BB962C8B-B14F-4D97-AF65-F5344CB8AC3E}">
        <p14:creationId xmlns:p14="http://schemas.microsoft.com/office/powerpoint/2010/main" val="118135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9</a:t>
            </a:fld>
            <a:endParaRPr lang="en-US" dirty="0"/>
          </a:p>
        </p:txBody>
      </p:sp>
    </p:spTree>
    <p:extLst>
      <p:ext uri="{BB962C8B-B14F-4D97-AF65-F5344CB8AC3E}">
        <p14:creationId xmlns:p14="http://schemas.microsoft.com/office/powerpoint/2010/main" val="1389467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10</a:t>
            </a:fld>
            <a:endParaRPr lang="en-US" dirty="0"/>
          </a:p>
        </p:txBody>
      </p:sp>
    </p:spTree>
    <p:extLst>
      <p:ext uri="{BB962C8B-B14F-4D97-AF65-F5344CB8AC3E}">
        <p14:creationId xmlns:p14="http://schemas.microsoft.com/office/powerpoint/2010/main" val="59606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0F5DAF-0D43-6945-BBC0-9038AE5B47EA}" type="datetimeFigureOut">
              <a:rPr lang="en-US" smtClean="0"/>
              <a:t>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3273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9071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74293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5381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6880" cy="6858000"/>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1"/>
            <a:ext cx="9151894"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pic>
        <p:nvPicPr>
          <p:cNvPr id="8" name="Picture 7"/>
          <p:cNvPicPr>
            <a:picLocks noChangeAspect="1"/>
          </p:cNvPicPr>
          <p:nvPr userDrawn="1"/>
        </p:nvPicPr>
        <p:blipFill>
          <a:blip r:embed="rId3" cstate="hqprint">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9" name="Rectangle 8"/>
          <p:cNvSpPr/>
          <p:nvPr userDrawn="1"/>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cation Beac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3999"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LOCATION BEACONS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F5DAF-0D43-6945-BBC0-9038AE5B47EA}" type="datetimeFigureOut">
              <a:rPr lang="en-US" smtClean="0"/>
              <a:t>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425071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0F5DAF-0D43-6945-BBC0-9038AE5B47EA}" type="datetimeFigureOut">
              <a:rPr lang="en-US" smtClean="0"/>
              <a:t>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799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0F5DAF-0D43-6945-BBC0-9038AE5B47EA}" type="datetimeFigureOut">
              <a:rPr lang="en-US" smtClean="0"/>
              <a:t>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0391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0F5DAF-0D43-6945-BBC0-9038AE5B47EA}" type="datetimeFigureOut">
              <a:rPr lang="en-US" smtClean="0"/>
              <a:t>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1257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5DAF-0D43-6945-BBC0-9038AE5B47EA}" type="datetimeFigureOut">
              <a:rPr lang="en-US" smtClean="0"/>
              <a:t>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118813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615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20388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charset="0"/>
              </a:defRPr>
            </a:lvl1pPr>
          </a:lstStyle>
          <a:p>
            <a:fld id="{9D0F5DAF-0D43-6945-BBC0-9038AE5B47EA}" type="datetimeFigureOut">
              <a:rPr lang="en-US" smtClean="0"/>
              <a:pPr/>
              <a:t>2/4/19</a:t>
            </a:fld>
            <a:endParaRPr lang="en-US" dirty="0"/>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charset="0"/>
              </a:defRPr>
            </a:lvl1pPr>
          </a:lstStyle>
          <a:p>
            <a:endParaRPr lang="en-US"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charset="0"/>
              </a:defRPr>
            </a:lvl1pPr>
          </a:lstStyle>
          <a:p>
            <a:fld id="{15A5CBB4-DB4F-4B42-B215-C7C491FC48FA}" type="slidenum">
              <a:rPr lang="en-US" smtClean="0"/>
              <a:pPr/>
              <a:t>‹#›</a:t>
            </a:fld>
            <a:endParaRPr lang="en-US" dirty="0"/>
          </a:p>
        </p:txBody>
      </p:sp>
    </p:spTree>
    <p:extLst>
      <p:ext uri="{BB962C8B-B14F-4D97-AF65-F5344CB8AC3E}">
        <p14:creationId xmlns:p14="http://schemas.microsoft.com/office/powerpoint/2010/main" val="303764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Regular"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Regular"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Regular"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Regular"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Regular"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Regular"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015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51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7" r:id="rId5"/>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9461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4a"/><Relationship Id="rId7" Type="http://schemas.openxmlformats.org/officeDocument/2006/relationships/image" Target="../media/image4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5.xml"/><Relationship Id="rId11" Type="http://schemas.openxmlformats.org/officeDocument/2006/relationships/image" Target="../media/image32.png"/><Relationship Id="rId5" Type="http://schemas.openxmlformats.org/officeDocument/2006/relationships/slideLayout" Target="../slideLayouts/slideLayout19.xml"/><Relationship Id="rId10" Type="http://schemas.openxmlformats.org/officeDocument/2006/relationships/image" Target="../media/image43.png"/><Relationship Id="rId4" Type="http://schemas.openxmlformats.org/officeDocument/2006/relationships/audio" Target="../media/media2.m4a"/><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microsoft.com/office/2007/relationships/media" Target="../media/media4.m4a"/><Relationship Id="rId7" Type="http://schemas.openxmlformats.org/officeDocument/2006/relationships/image" Target="../media/image47.png"/><Relationship Id="rId12" Type="http://schemas.openxmlformats.org/officeDocument/2006/relationships/image" Target="../media/image3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18.xml"/><Relationship Id="rId11" Type="http://schemas.openxmlformats.org/officeDocument/2006/relationships/image" Target="../media/image50.png"/><Relationship Id="rId5" Type="http://schemas.openxmlformats.org/officeDocument/2006/relationships/slideLayout" Target="../slideLayouts/slideLayout19.xml"/><Relationship Id="rId10" Type="http://schemas.openxmlformats.org/officeDocument/2006/relationships/image" Target="../media/image41.png"/><Relationship Id="rId4" Type="http://schemas.openxmlformats.org/officeDocument/2006/relationships/audio" Target="../media/media4.m4a"/><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3" Type="http://schemas.microsoft.com/office/2007/relationships/media" Target="../media/media4.m4a"/><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0.xml"/><Relationship Id="rId11" Type="http://schemas.openxmlformats.org/officeDocument/2006/relationships/image" Target="../media/image43.png"/><Relationship Id="rId5" Type="http://schemas.openxmlformats.org/officeDocument/2006/relationships/slideLayout" Target="../slideLayouts/slideLayout19.xml"/><Relationship Id="rId10" Type="http://schemas.openxmlformats.org/officeDocument/2006/relationships/image" Target="../media/image32.png"/><Relationship Id="rId4" Type="http://schemas.openxmlformats.org/officeDocument/2006/relationships/audio" Target="../media/media4.m4a"/><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55.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if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slideLayout" Target="../slideLayouts/slideLayout19.xml"/><Relationship Id="rId7" Type="http://schemas.openxmlformats.org/officeDocument/2006/relationships/image" Target="../media/image63.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1.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notesSlide" Target="../notesSlides/notesSlide23.xml"/><Relationship Id="rId9" Type="http://schemas.openxmlformats.org/officeDocument/2006/relationships/image" Target="../media/image65.emf"/></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hyperlink" Target="mailto:eusupport@blacklinesafety.com" TargetMode="External"/><Relationship Id="rId4" Type="http://schemas.openxmlformats.org/officeDocument/2006/relationships/hyperlink" Target="mailto:support@blacklinesafety.co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b="62634"/>
          <a:stretch/>
        </p:blipFill>
        <p:spPr>
          <a:xfrm>
            <a:off x="6512996" y="6096008"/>
            <a:ext cx="2119724" cy="381406"/>
          </a:xfrm>
          <a:prstGeom prst="rect">
            <a:avLst/>
          </a:prstGeom>
        </p:spPr>
      </p:pic>
      <p:sp>
        <p:nvSpPr>
          <p:cNvPr id="5" name="TextBox 4"/>
          <p:cNvSpPr txBox="1"/>
          <p:nvPr/>
        </p:nvSpPr>
        <p:spPr>
          <a:xfrm>
            <a:off x="0" y="2274838"/>
            <a:ext cx="9144000" cy="2308324"/>
          </a:xfrm>
          <a:prstGeom prst="rect">
            <a:avLst/>
          </a:prstGeom>
          <a:noFill/>
        </p:spPr>
        <p:txBody>
          <a:bodyPr wrap="square" rtlCol="0">
            <a:spAutoFit/>
          </a:bodyPr>
          <a:lstStyle/>
          <a:p>
            <a:pPr algn="ctr"/>
            <a:r>
              <a:rPr lang="en-US" sz="3600" dirty="0">
                <a:solidFill>
                  <a:schemeClr val="bg1"/>
                </a:solidFill>
              </a:rPr>
              <a:t>LONER MOBILE, </a:t>
            </a:r>
            <a:br>
              <a:rPr lang="en-US" sz="3600" dirty="0">
                <a:solidFill>
                  <a:schemeClr val="bg1"/>
                </a:solidFill>
              </a:rPr>
            </a:br>
            <a:r>
              <a:rPr lang="en-US" sz="3600" dirty="0">
                <a:solidFill>
                  <a:schemeClr val="bg1"/>
                </a:solidFill>
              </a:rPr>
              <a:t>LONER DUO</a:t>
            </a:r>
          </a:p>
          <a:p>
            <a:pPr algn="ctr"/>
            <a:r>
              <a:rPr lang="en-US" sz="3600" dirty="0">
                <a:solidFill>
                  <a:schemeClr val="bg1"/>
                </a:solidFill>
              </a:rPr>
              <a:t>&amp;</a:t>
            </a:r>
          </a:p>
          <a:p>
            <a:pPr algn="ctr"/>
            <a:r>
              <a:rPr lang="en-US" sz="3600" dirty="0">
                <a:solidFill>
                  <a:schemeClr val="bg1"/>
                </a:solidFill>
              </a:rPr>
              <a:t>SOS BUTTON</a:t>
            </a:r>
            <a:endParaRPr lang="en-US" sz="3600" baseline="30000" dirty="0">
              <a:solidFill>
                <a:schemeClr val="bg1"/>
              </a:solidFill>
            </a:endParaRPr>
          </a:p>
        </p:txBody>
      </p:sp>
    </p:spTree>
    <p:extLst>
      <p:ext uri="{BB962C8B-B14F-4D97-AF65-F5344CB8AC3E}">
        <p14:creationId xmlns:p14="http://schemas.microsoft.com/office/powerpoint/2010/main" val="144714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artisticBlur radius="25"/>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STARTING YOUR SHIFT</a:t>
            </a:r>
          </a:p>
        </p:txBody>
      </p:sp>
    </p:spTree>
    <p:extLst>
      <p:ext uri="{BB962C8B-B14F-4D97-AF65-F5344CB8AC3E}">
        <p14:creationId xmlns:p14="http://schemas.microsoft.com/office/powerpoint/2010/main" val="2790713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54ED21-6F2A-EA40-A0F9-EB3DFD5A2BFE}"/>
              </a:ext>
            </a:extLst>
          </p:cNvPr>
          <p:cNvGrpSpPr/>
          <p:nvPr/>
        </p:nvGrpSpPr>
        <p:grpSpPr>
          <a:xfrm>
            <a:off x="6500176" y="1882564"/>
            <a:ext cx="1143196" cy="1196649"/>
            <a:chOff x="6500176" y="1882564"/>
            <a:chExt cx="1143196" cy="1196649"/>
          </a:xfrm>
        </p:grpSpPr>
        <p:pic>
          <p:nvPicPr>
            <p:cNvPr id="18" name="Picture 17">
              <a:extLst>
                <a:ext uri="{FF2B5EF4-FFF2-40B4-BE49-F238E27FC236}">
                  <a16:creationId xmlns:a16="http://schemas.microsoft.com/office/drawing/2014/main" id="{59483DB7-4F79-034F-9E29-AEFEDF733D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00176" y="1882564"/>
              <a:ext cx="1143196" cy="1196649"/>
            </a:xfrm>
            <a:prstGeom prst="rect">
              <a:avLst/>
            </a:prstGeom>
          </p:spPr>
        </p:pic>
        <p:sp>
          <p:nvSpPr>
            <p:cNvPr id="19" name="Oval 18">
              <a:extLst>
                <a:ext uri="{FF2B5EF4-FFF2-40B4-BE49-F238E27FC236}">
                  <a16:creationId xmlns:a16="http://schemas.microsoft.com/office/drawing/2014/main" id="{796A5B2C-A71D-7943-BEE4-D8AB9480195C}"/>
                </a:ext>
              </a:extLst>
            </p:cNvPr>
            <p:cNvSpPr/>
            <p:nvPr/>
          </p:nvSpPr>
          <p:spPr>
            <a:xfrm>
              <a:off x="6763694" y="2149158"/>
              <a:ext cx="601991" cy="640591"/>
            </a:xfrm>
            <a:prstGeom prst="ellipse">
              <a:avLst/>
            </a:prstGeom>
            <a:solidFill>
              <a:srgbClr val="3F9C35"/>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3263" y="1470151"/>
            <a:ext cx="2970681" cy="1980454"/>
          </a:xfrm>
          <a:prstGeom prst="rect">
            <a:avLst/>
          </a:prstGeom>
        </p:spPr>
      </p:pic>
      <p:pic>
        <p:nvPicPr>
          <p:cNvPr id="2" name="Picture 1" descr="Hand-09.png"/>
          <p:cNvPicPr>
            <a:picLocks noChangeAspect="1"/>
          </p:cNvPicPr>
          <p:nvPr/>
        </p:nvPicPr>
        <p:blipFill rotWithShape="1">
          <a:blip r:embed="rId5" cstate="hqprint">
            <a:extLst>
              <a:ext uri="{28A0092B-C50C-407E-A947-70E740481C1C}">
                <a14:useLocalDpi xmlns:a14="http://schemas.microsoft.com/office/drawing/2010/main"/>
              </a:ext>
            </a:extLst>
          </a:blip>
          <a:srcRect l="16277" t="17377" r="26127" b="11616"/>
          <a:stretch/>
        </p:blipFill>
        <p:spPr>
          <a:xfrm>
            <a:off x="1009200" y="2359298"/>
            <a:ext cx="1823767" cy="2248460"/>
          </a:xfrm>
          <a:prstGeom prst="rect">
            <a:avLst/>
          </a:prstGeom>
        </p:spPr>
      </p:pic>
      <p:sp>
        <p:nvSpPr>
          <p:cNvPr id="17" name="TextBox 16"/>
          <p:cNvSpPr txBox="1"/>
          <p:nvPr/>
        </p:nvSpPr>
        <p:spPr>
          <a:xfrm>
            <a:off x="1311204" y="4945667"/>
            <a:ext cx="2863221" cy="1169551"/>
          </a:xfrm>
          <a:prstGeom prst="rect">
            <a:avLst/>
          </a:prstGeom>
          <a:noFill/>
        </p:spPr>
        <p:txBody>
          <a:bodyPr wrap="square" rtlCol="0">
            <a:spAutoFit/>
          </a:bodyPr>
          <a:lstStyle/>
          <a:p>
            <a:r>
              <a:rPr lang="en-US" sz="1400" dirty="0">
                <a:latin typeface="Arial Regular" charset="0"/>
                <a:cs typeface="Arial Regular" charset="0"/>
              </a:rPr>
              <a:t>Press the power button</a:t>
            </a:r>
          </a:p>
          <a:p>
            <a:pPr marL="342900" indent="-342900">
              <a:buAutoNum type="arabicPeriod"/>
            </a:pPr>
            <a:endParaRPr lang="en-US" sz="1400" dirty="0">
              <a:latin typeface="Arial Regular" charset="0"/>
              <a:cs typeface="Arial Regular" charset="0"/>
            </a:endParaRPr>
          </a:p>
          <a:p>
            <a:r>
              <a:rPr lang="en-US" sz="1400" dirty="0">
                <a:latin typeface="Arial Regular" charset="0"/>
                <a:cs typeface="Arial Regular" charset="0"/>
              </a:rPr>
              <a:t>The green SureSafe light will blink until it is paired with the Loner Mobile app</a:t>
            </a:r>
            <a:endParaRPr lang="en-US" sz="1400" dirty="0">
              <a:solidFill>
                <a:srgbClr val="101820"/>
              </a:solidFill>
              <a:latin typeface="Arial Regular" charset="0"/>
              <a:cs typeface="Arial Regular" charset="0"/>
            </a:endParaRPr>
          </a:p>
        </p:txBody>
      </p:sp>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Regular" charset="0"/>
            </a:endParaRPr>
          </a:p>
        </p:txBody>
      </p:sp>
      <p:sp>
        <p:nvSpPr>
          <p:cNvPr id="5" name="Title 4"/>
          <p:cNvSpPr>
            <a:spLocks noGrp="1"/>
          </p:cNvSpPr>
          <p:nvPr>
            <p:ph type="title"/>
          </p:nvPr>
        </p:nvSpPr>
        <p:spPr/>
        <p:txBody>
          <a:bodyPr/>
          <a:lstStyle/>
          <a:p>
            <a:r>
              <a:rPr lang="en-US" dirty="0"/>
              <a:t>TURNING ON ACCESSORIES</a:t>
            </a:r>
          </a:p>
        </p:txBody>
      </p:sp>
      <p:sp>
        <p:nvSpPr>
          <p:cNvPr id="6" name="TextBox 5"/>
          <p:cNvSpPr txBox="1"/>
          <p:nvPr/>
        </p:nvSpPr>
        <p:spPr>
          <a:xfrm>
            <a:off x="1311204" y="1175323"/>
            <a:ext cx="2765845" cy="369332"/>
          </a:xfrm>
          <a:prstGeom prst="rect">
            <a:avLst/>
          </a:prstGeom>
          <a:noFill/>
        </p:spPr>
        <p:txBody>
          <a:bodyPr wrap="square" rtlCol="0">
            <a:spAutoFit/>
          </a:bodyPr>
          <a:lstStyle/>
          <a:p>
            <a:r>
              <a:rPr lang="en-US" b="1" dirty="0">
                <a:solidFill>
                  <a:srgbClr val="A6192E"/>
                </a:solidFill>
              </a:rPr>
              <a:t>Loner Duo</a:t>
            </a:r>
          </a:p>
        </p:txBody>
      </p:sp>
      <p:sp>
        <p:nvSpPr>
          <p:cNvPr id="10" name="TextBox 9"/>
          <p:cNvSpPr txBox="1"/>
          <p:nvPr/>
        </p:nvSpPr>
        <p:spPr>
          <a:xfrm>
            <a:off x="5507098" y="4945667"/>
            <a:ext cx="2863221" cy="307777"/>
          </a:xfrm>
          <a:prstGeom prst="rect">
            <a:avLst/>
          </a:prstGeom>
          <a:noFill/>
        </p:spPr>
        <p:txBody>
          <a:bodyPr wrap="square" rtlCol="0">
            <a:spAutoFit/>
          </a:bodyPr>
          <a:lstStyle/>
          <a:p>
            <a:r>
              <a:rPr lang="en-US" sz="1400" dirty="0">
                <a:latin typeface="Arial Regular" charset="0"/>
                <a:cs typeface="Arial Regular" charset="0"/>
              </a:rPr>
              <a:t>Hold button for 10 seconds</a:t>
            </a:r>
            <a:endParaRPr lang="en-US" sz="1400" dirty="0">
              <a:solidFill>
                <a:srgbClr val="101820"/>
              </a:solidFill>
              <a:latin typeface="Arial Regular" charset="0"/>
              <a:cs typeface="Arial Regular" charset="0"/>
            </a:endParaRPr>
          </a:p>
        </p:txBody>
      </p:sp>
      <p:sp>
        <p:nvSpPr>
          <p:cNvPr id="11" name="TextBox 10"/>
          <p:cNvSpPr txBox="1"/>
          <p:nvPr/>
        </p:nvSpPr>
        <p:spPr>
          <a:xfrm>
            <a:off x="5507098" y="1175323"/>
            <a:ext cx="2765845" cy="369332"/>
          </a:xfrm>
          <a:prstGeom prst="rect">
            <a:avLst/>
          </a:prstGeom>
          <a:noFill/>
        </p:spPr>
        <p:txBody>
          <a:bodyPr wrap="square" rtlCol="0">
            <a:spAutoFit/>
          </a:bodyPr>
          <a:lstStyle/>
          <a:p>
            <a:r>
              <a:rPr lang="en-US" b="1" dirty="0">
                <a:solidFill>
                  <a:srgbClr val="A6192E"/>
                </a:solidFill>
              </a:rPr>
              <a:t>SOS Button</a:t>
            </a:r>
          </a:p>
        </p:txBody>
      </p:sp>
      <p:sp>
        <p:nvSpPr>
          <p:cNvPr id="14" name="TextBox 13"/>
          <p:cNvSpPr txBox="1"/>
          <p:nvPr/>
        </p:nvSpPr>
        <p:spPr>
          <a:xfrm>
            <a:off x="5507097" y="5376553"/>
            <a:ext cx="2863221" cy="954107"/>
          </a:xfrm>
          <a:prstGeom prst="rect">
            <a:avLst/>
          </a:prstGeom>
          <a:noFill/>
        </p:spPr>
        <p:txBody>
          <a:bodyPr wrap="square" rtlCol="0">
            <a:spAutoFit/>
          </a:bodyPr>
          <a:lstStyle/>
          <a:p>
            <a:r>
              <a:rPr lang="en-US" sz="1400" dirty="0">
                <a:latin typeface="Arial Regular" charset="0"/>
                <a:cs typeface="Arial Regular" charset="0"/>
              </a:rPr>
              <a:t>Depending on your audio and visual settings, SOS button will chirp once and blink green </a:t>
            </a:r>
            <a:r>
              <a:rPr lang="en-CA" sz="1400" dirty="0">
                <a:latin typeface="Arial Regular" charset="0"/>
                <a:cs typeface="Arial Regular" charset="0"/>
              </a:rPr>
              <a:t>every 10 seconds until paired</a:t>
            </a:r>
            <a:endParaRPr lang="en-US" sz="1400" dirty="0">
              <a:solidFill>
                <a:srgbClr val="101820"/>
              </a:solidFill>
              <a:latin typeface="Arial Regular" charset="0"/>
              <a:cs typeface="Arial Regular" charset="0"/>
            </a:endParaRPr>
          </a:p>
        </p:txBody>
      </p:sp>
      <p:pic>
        <p:nvPicPr>
          <p:cNvPr id="13" name="Picture 12" descr="Hand-09.png"/>
          <p:cNvPicPr>
            <a:picLocks noChangeAspect="1"/>
          </p:cNvPicPr>
          <p:nvPr/>
        </p:nvPicPr>
        <p:blipFill rotWithShape="1">
          <a:blip r:embed="rId5" cstate="hqprint">
            <a:extLst>
              <a:ext uri="{28A0092B-C50C-407E-A947-70E740481C1C}">
                <a14:useLocalDpi xmlns:a14="http://schemas.microsoft.com/office/drawing/2010/main"/>
              </a:ext>
            </a:extLst>
          </a:blip>
          <a:srcRect l="16277" t="17377" r="26127" b="11616"/>
          <a:stretch/>
        </p:blipFill>
        <p:spPr>
          <a:xfrm>
            <a:off x="5248007" y="2359298"/>
            <a:ext cx="1823767" cy="2248460"/>
          </a:xfrm>
          <a:prstGeom prst="rect">
            <a:avLst/>
          </a:prstGeom>
        </p:spPr>
      </p:pic>
    </p:spTree>
    <p:extLst>
      <p:ext uri="{BB962C8B-B14F-4D97-AF65-F5344CB8AC3E}">
        <p14:creationId xmlns:p14="http://schemas.microsoft.com/office/powerpoint/2010/main" val="310986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Regular" charset="0"/>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40391" y="1666572"/>
            <a:ext cx="1605098" cy="2771989"/>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82325" y="1704099"/>
            <a:ext cx="1605097" cy="2764820"/>
          </a:xfrm>
          <a:prstGeom prst="rect">
            <a:avLst/>
          </a:prstGeom>
          <a:effectLst>
            <a:outerShdw blurRad="50800" dist="38100" dir="2700000" algn="tl" rotWithShape="0">
              <a:prstClr val="black">
                <a:alpha val="40000"/>
              </a:prstClr>
            </a:outerShdw>
          </a:effectLst>
        </p:spPr>
      </p:pic>
      <p:sp>
        <p:nvSpPr>
          <p:cNvPr id="12" name="Rectangle 11"/>
          <p:cNvSpPr/>
          <p:nvPr/>
        </p:nvSpPr>
        <p:spPr>
          <a:xfrm>
            <a:off x="1766396" y="4571933"/>
            <a:ext cx="1708466" cy="646331"/>
          </a:xfrm>
          <a:prstGeom prst="rect">
            <a:avLst/>
          </a:prstGeom>
        </p:spPr>
        <p:txBody>
          <a:bodyPr wrap="square">
            <a:spAutoFit/>
          </a:bodyPr>
          <a:lstStyle/>
          <a:p>
            <a:r>
              <a:rPr lang="en-US" sz="1200">
                <a:latin typeface="Arial Regular" charset="0"/>
                <a:cs typeface="Arial Regular" charset="0"/>
              </a:rPr>
              <a:t>Select </a:t>
            </a:r>
            <a:r>
              <a:rPr lang="en-US" sz="1200" dirty="0">
                <a:latin typeface="Arial Regular" charset="0"/>
                <a:cs typeface="Arial Regular" charset="0"/>
              </a:rPr>
              <a:t>the Bluetooth symbol, then select </a:t>
            </a:r>
            <a:r>
              <a:rPr lang="en-US" sz="1200" i="1" dirty="0">
                <a:latin typeface="Arial Regular" charset="0"/>
                <a:cs typeface="Arial Regular" charset="0"/>
              </a:rPr>
              <a:t>connect to device</a:t>
            </a:r>
          </a:p>
        </p:txBody>
      </p:sp>
      <p:sp>
        <p:nvSpPr>
          <p:cNvPr id="14" name="Rectangle 13"/>
          <p:cNvSpPr/>
          <p:nvPr/>
        </p:nvSpPr>
        <p:spPr>
          <a:xfrm>
            <a:off x="3748001" y="4618099"/>
            <a:ext cx="3739422" cy="1569660"/>
          </a:xfrm>
          <a:prstGeom prst="rect">
            <a:avLst/>
          </a:prstGeom>
        </p:spPr>
        <p:txBody>
          <a:bodyPr wrap="square">
            <a:spAutoFit/>
          </a:bodyPr>
          <a:lstStyle/>
          <a:p>
            <a:r>
              <a:rPr lang="en-US" sz="1200" dirty="0">
                <a:latin typeface="Arial Regular" charset="0"/>
                <a:cs typeface="Arial Regular" charset="0"/>
              </a:rPr>
              <a:t>Select the Bluetooth symbol from the top of the page to scan for devices. </a:t>
            </a:r>
          </a:p>
          <a:p>
            <a:endParaRPr lang="en-US" sz="1200" dirty="0">
              <a:latin typeface="Arial Regular" charset="0"/>
              <a:cs typeface="Arial Regular" charset="0"/>
            </a:endParaRPr>
          </a:p>
          <a:p>
            <a:r>
              <a:rPr lang="en-US" sz="1200" dirty="0">
                <a:latin typeface="Arial Regular" charset="0"/>
                <a:cs typeface="Arial Regular" charset="0"/>
              </a:rPr>
              <a:t>From the devices list, select your device. Devices sort by proximity, your device should be located at the top of the list.</a:t>
            </a:r>
          </a:p>
          <a:p>
            <a:endParaRPr lang="en-US" sz="1200" dirty="0">
              <a:latin typeface="Arial Regular" charset="0"/>
              <a:cs typeface="Arial Regular" charset="0"/>
            </a:endParaRPr>
          </a:p>
          <a:p>
            <a:r>
              <a:rPr lang="en-US" sz="1200" dirty="0">
                <a:latin typeface="Arial Regular" charset="0"/>
                <a:cs typeface="Arial Regular" charset="0"/>
              </a:rPr>
              <a:t>Select </a:t>
            </a:r>
            <a:r>
              <a:rPr lang="en-US" sz="1200" i="1" dirty="0">
                <a:latin typeface="Arial Regular" charset="0"/>
                <a:cs typeface="Arial Regular" charset="0"/>
              </a:rPr>
              <a:t>save</a:t>
            </a:r>
            <a:r>
              <a:rPr lang="en-US" sz="1200" dirty="0">
                <a:latin typeface="Arial Regular" charset="0"/>
                <a:cs typeface="Arial Regular" charset="0"/>
              </a:rPr>
              <a:t>.</a:t>
            </a:r>
          </a:p>
        </p:txBody>
      </p:sp>
      <p:sp>
        <p:nvSpPr>
          <p:cNvPr id="2" name="TextBox 1"/>
          <p:cNvSpPr txBox="1"/>
          <p:nvPr/>
        </p:nvSpPr>
        <p:spPr>
          <a:xfrm>
            <a:off x="428398" y="1059724"/>
            <a:ext cx="8509061" cy="307777"/>
          </a:xfrm>
          <a:prstGeom prst="rect">
            <a:avLst/>
          </a:prstGeom>
          <a:noFill/>
        </p:spPr>
        <p:txBody>
          <a:bodyPr wrap="none" rtlCol="0">
            <a:spAutoFit/>
          </a:bodyPr>
          <a:lstStyle/>
          <a:p>
            <a:r>
              <a:rPr lang="en-US" sz="1400" dirty="0">
                <a:latin typeface="Arial Regular" charset="0"/>
                <a:ea typeface="Arial Regular" charset="0"/>
                <a:cs typeface="Arial Regular" charset="0"/>
              </a:rPr>
              <a:t>Ensure Bluetooth is turned on on your smartphone and that your Loner Duo or SOS button is powered on.</a:t>
            </a:r>
          </a:p>
        </p:txBody>
      </p:sp>
      <p:sp>
        <p:nvSpPr>
          <p:cNvPr id="3" name="Title 2"/>
          <p:cNvSpPr>
            <a:spLocks noGrp="1"/>
          </p:cNvSpPr>
          <p:nvPr>
            <p:ph type="title"/>
          </p:nvPr>
        </p:nvSpPr>
        <p:spPr/>
        <p:txBody>
          <a:bodyPr/>
          <a:lstStyle/>
          <a:p>
            <a:r>
              <a:rPr lang="en-US" dirty="0"/>
              <a:t>PAIRING ACCESSORIES TO LONER MOBILE</a:t>
            </a:r>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69764" y="1696930"/>
            <a:ext cx="1605098" cy="27416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8866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00261" y="2635196"/>
            <a:ext cx="3258374" cy="2031325"/>
          </a:xfrm>
          <a:prstGeom prst="rect">
            <a:avLst/>
          </a:prstGeom>
          <a:noFill/>
        </p:spPr>
        <p:txBody>
          <a:bodyPr wrap="square" rtlCol="0">
            <a:spAutoFit/>
          </a:bodyPr>
          <a:lstStyle/>
          <a:p>
            <a:pPr marL="342900" indent="-342900">
              <a:buFont typeface="+mj-lt"/>
              <a:buAutoNum type="arabicPeriod"/>
            </a:pPr>
            <a:r>
              <a:rPr lang="en-US" sz="1400" dirty="0">
                <a:latin typeface="Arial Regular" charset="0"/>
                <a:cs typeface="Arial Regular" charset="0"/>
              </a:rPr>
              <a:t>Press the power button</a:t>
            </a:r>
          </a:p>
          <a:p>
            <a:pPr marL="342900" indent="-342900">
              <a:buAutoNum type="arabicPeriod"/>
            </a:pPr>
            <a:endParaRPr lang="en-US" sz="1400" dirty="0">
              <a:latin typeface="Arial Regular" charset="0"/>
              <a:cs typeface="Arial Regular" charset="0"/>
            </a:endParaRPr>
          </a:p>
          <a:p>
            <a:pPr marL="342900" indent="-342900">
              <a:buFont typeface="+mj-lt"/>
              <a:buAutoNum type="arabicPeriod"/>
            </a:pPr>
            <a:r>
              <a:rPr lang="en-US" sz="1400" dirty="0">
                <a:latin typeface="Arial Regular" charset="0"/>
                <a:cs typeface="Arial Regular" charset="0"/>
              </a:rPr>
              <a:t>Press </a:t>
            </a:r>
            <a:r>
              <a:rPr lang="en-US" sz="1400" i="1" dirty="0">
                <a:latin typeface="Arial Regular" charset="0"/>
                <a:cs typeface="Arial Regular" charset="0"/>
              </a:rPr>
              <a:t>start monitoring</a:t>
            </a:r>
          </a:p>
          <a:p>
            <a:pPr marL="342900" indent="-342900">
              <a:buFont typeface="+mj-lt"/>
              <a:buAutoNum type="arabicPeriod"/>
            </a:pPr>
            <a:endParaRPr lang="en-US" sz="1400" dirty="0">
              <a:solidFill>
                <a:srgbClr val="101820"/>
              </a:solidFill>
              <a:latin typeface="Arial Regular" charset="0"/>
              <a:cs typeface="Arial Regular" charset="0"/>
            </a:endParaRPr>
          </a:p>
          <a:p>
            <a:pPr marL="342900" indent="-342900">
              <a:buFont typeface="+mj-lt"/>
              <a:buAutoNum type="arabicPeriod"/>
            </a:pPr>
            <a:r>
              <a:rPr lang="en-US" sz="1400" dirty="0">
                <a:solidFill>
                  <a:srgbClr val="101820"/>
                </a:solidFill>
                <a:latin typeface="Arial Regular" charset="0"/>
                <a:cs typeface="Arial Regular" charset="0"/>
              </a:rPr>
              <a:t>Loner Mobile will begin to Log on to the Blackline Safety Network. </a:t>
            </a:r>
          </a:p>
          <a:p>
            <a:pPr marL="342900" indent="-342900">
              <a:buFont typeface="+mj-lt"/>
              <a:buAutoNum type="arabicPeriod"/>
            </a:pPr>
            <a:endParaRPr lang="en-US" sz="1400" dirty="0">
              <a:solidFill>
                <a:srgbClr val="101820"/>
              </a:solidFill>
              <a:latin typeface="Arial Regular" charset="0"/>
              <a:cs typeface="Arial Regular" charset="0"/>
            </a:endParaRPr>
          </a:p>
          <a:p>
            <a:pPr marL="342900" indent="-342900">
              <a:buFont typeface="+mj-lt"/>
              <a:buAutoNum type="arabicPeriod"/>
            </a:pPr>
            <a:r>
              <a:rPr lang="en-US" sz="1400" dirty="0">
                <a:solidFill>
                  <a:srgbClr val="101820"/>
                </a:solidFill>
                <a:latin typeface="Arial Regular" charset="0"/>
                <a:cs typeface="Arial Regular" charset="0"/>
              </a:rPr>
              <a:t>Your safety is now being monitored. </a:t>
            </a:r>
          </a:p>
        </p:txBody>
      </p:sp>
      <p:sp>
        <p:nvSpPr>
          <p:cNvPr id="3" name="Title 2"/>
          <p:cNvSpPr>
            <a:spLocks noGrp="1"/>
          </p:cNvSpPr>
          <p:nvPr>
            <p:ph type="title"/>
          </p:nvPr>
        </p:nvSpPr>
        <p:spPr/>
        <p:txBody>
          <a:bodyPr/>
          <a:lstStyle/>
          <a:p>
            <a:r>
              <a:rPr lang="en-US" dirty="0"/>
              <a:t>START MONITORING</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920" y="1717963"/>
            <a:ext cx="2294548" cy="4081237"/>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90107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DURING YOUR SHIFT</a:t>
            </a:r>
          </a:p>
        </p:txBody>
      </p:sp>
    </p:spTree>
    <p:extLst>
      <p:ext uri="{BB962C8B-B14F-4D97-AF65-F5344CB8AC3E}">
        <p14:creationId xmlns:p14="http://schemas.microsoft.com/office/powerpoint/2010/main" val="203276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08616" y="2131022"/>
            <a:ext cx="5126767" cy="584775"/>
          </a:xfrm>
          <a:prstGeom prst="rect">
            <a:avLst/>
          </a:prstGeom>
          <a:noFill/>
        </p:spPr>
        <p:txBody>
          <a:bodyPr wrap="square" rtlCol="0">
            <a:spAutoFit/>
          </a:bodyPr>
          <a:lstStyle/>
          <a:p>
            <a:pPr algn="ctr"/>
            <a:r>
              <a:rPr lang="en-US" sz="1600" dirty="0">
                <a:latin typeface="Arial Regular" charset="0"/>
                <a:cs typeface="Arial Regular" charset="0"/>
              </a:rPr>
              <a:t>During your shift, the device may ask you to confirm that you are safe when it detects one of the following:</a:t>
            </a:r>
          </a:p>
        </p:txBody>
      </p:sp>
      <p:sp>
        <p:nvSpPr>
          <p:cNvPr id="2" name="Title 1"/>
          <p:cNvSpPr>
            <a:spLocks noGrp="1"/>
          </p:cNvSpPr>
          <p:nvPr>
            <p:ph type="title"/>
          </p:nvPr>
        </p:nvSpPr>
        <p:spPr/>
        <p:txBody>
          <a:bodyPr/>
          <a:lstStyle/>
          <a:p>
            <a:r>
              <a:rPr lang="en-US" dirty="0"/>
              <a:t>AUTOMATIC FEATURES</a:t>
            </a:r>
          </a:p>
        </p:txBody>
      </p:sp>
      <p:sp>
        <p:nvSpPr>
          <p:cNvPr id="14" name="TextBox 13"/>
          <p:cNvSpPr txBox="1"/>
          <p:nvPr/>
        </p:nvSpPr>
        <p:spPr>
          <a:xfrm>
            <a:off x="4106910" y="3065011"/>
            <a:ext cx="3204727" cy="307777"/>
          </a:xfrm>
          <a:prstGeom prst="rect">
            <a:avLst/>
          </a:prstGeom>
          <a:noFill/>
        </p:spPr>
        <p:txBody>
          <a:bodyPr wrap="square" rtlCol="0">
            <a:spAutoFit/>
          </a:bodyPr>
          <a:lstStyle/>
          <a:p>
            <a:pPr algn="ctr"/>
            <a:r>
              <a:rPr lang="en-US" sz="1400" dirty="0">
                <a:latin typeface="Arial Regular" charset="0"/>
                <a:cs typeface="Arial Regular" charset="0"/>
              </a:rPr>
              <a:t>No-motion</a:t>
            </a:r>
          </a:p>
        </p:txBody>
      </p:sp>
      <p:sp>
        <p:nvSpPr>
          <p:cNvPr id="15" name="TextBox 14"/>
          <p:cNvSpPr txBox="1"/>
          <p:nvPr/>
        </p:nvSpPr>
        <p:spPr>
          <a:xfrm>
            <a:off x="1896424" y="3065010"/>
            <a:ext cx="3204727" cy="307777"/>
          </a:xfrm>
          <a:prstGeom prst="rect">
            <a:avLst/>
          </a:prstGeom>
          <a:noFill/>
        </p:spPr>
        <p:txBody>
          <a:bodyPr wrap="square" rtlCol="0">
            <a:spAutoFit/>
          </a:bodyPr>
          <a:lstStyle/>
          <a:p>
            <a:pPr algn="ctr"/>
            <a:r>
              <a:rPr lang="en-US" sz="1400" dirty="0">
                <a:latin typeface="Arial Regular" charset="0"/>
                <a:cs typeface="Arial Regular" charset="0"/>
              </a:rPr>
              <a:t>Check-in</a:t>
            </a:r>
          </a:p>
        </p:txBody>
      </p:sp>
      <p:pic>
        <p:nvPicPr>
          <p:cNvPr id="16" name="Picture 15"/>
          <p:cNvPicPr>
            <a:picLocks noChangeAspect="1"/>
          </p:cNvPicPr>
          <p:nvPr/>
        </p:nvPicPr>
        <p:blipFill rotWithShape="1">
          <a:blip r:embed="rId3" cstate="hqprint">
            <a:extLst>
              <a:ext uri="{28A0092B-C50C-407E-A947-70E740481C1C}">
                <a14:useLocalDpi xmlns:a14="http://schemas.microsoft.com/office/drawing/2010/main"/>
              </a:ext>
            </a:extLst>
          </a:blip>
          <a:srcRect l="51600" t="40856" r="42388" b="51253"/>
          <a:stretch/>
        </p:blipFill>
        <p:spPr>
          <a:xfrm>
            <a:off x="5101151" y="3486439"/>
            <a:ext cx="1407109" cy="1427018"/>
          </a:xfrm>
          <a:prstGeom prst="rect">
            <a:avLst/>
          </a:prstGeom>
        </p:spPr>
      </p:pic>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37620" t="39148" r="56335" b="52236"/>
          <a:stretch/>
        </p:blipFill>
        <p:spPr>
          <a:xfrm>
            <a:off x="2691980" y="3399806"/>
            <a:ext cx="1414930" cy="1558265"/>
          </a:xfrm>
          <a:prstGeom prst="rect">
            <a:avLst/>
          </a:prstGeom>
        </p:spPr>
      </p:pic>
    </p:spTree>
    <p:extLst>
      <p:ext uri="{BB962C8B-B14F-4D97-AF65-F5344CB8AC3E}">
        <p14:creationId xmlns:p14="http://schemas.microsoft.com/office/powerpoint/2010/main" val="2555459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hqprint">
            <a:extLst>
              <a:ext uri="{28A0092B-C50C-407E-A947-70E740481C1C}">
                <a14:useLocalDpi xmlns:a14="http://schemas.microsoft.com/office/drawing/2010/main"/>
              </a:ext>
            </a:extLst>
          </a:blip>
          <a:srcRect t="3529"/>
          <a:stretch/>
        </p:blipFill>
        <p:spPr>
          <a:xfrm>
            <a:off x="4594775" y="2113116"/>
            <a:ext cx="1867716" cy="3204788"/>
          </a:xfrm>
          <a:prstGeom prst="rect">
            <a:avLst/>
          </a:prstGeom>
          <a:effectLst>
            <a:outerShdw blurRad="50800" dist="38100" dir="2700000" algn="tl" rotWithShape="0">
              <a:prstClr val="black">
                <a:alpha val="40000"/>
              </a:prstClr>
            </a:outerShdw>
          </a:effectLst>
        </p:spPr>
      </p:pic>
      <p:sp>
        <p:nvSpPr>
          <p:cNvPr id="13" name="Rectangle 12"/>
          <p:cNvSpPr/>
          <p:nvPr/>
        </p:nvSpPr>
        <p:spPr>
          <a:xfrm>
            <a:off x="560243" y="1022685"/>
            <a:ext cx="8155493" cy="523220"/>
          </a:xfrm>
          <a:prstGeom prst="rect">
            <a:avLst/>
          </a:prstGeom>
        </p:spPr>
        <p:txBody>
          <a:bodyPr wrap="square">
            <a:spAutoFit/>
          </a:bodyPr>
          <a:lstStyle/>
          <a:p>
            <a:r>
              <a:rPr lang="en-US" sz="1400" dirty="0">
                <a:latin typeface="Arial Regular" charset="0"/>
                <a:cs typeface="Arial Regular" charset="0"/>
              </a:rPr>
              <a:t>If your device detects that you have not moved or your check-in timer reaches 0, you have 30 seconds to confirm that you are safe before a red alert is sent to monitoring personnel. </a:t>
            </a:r>
          </a:p>
        </p:txBody>
      </p:sp>
      <p:sp>
        <p:nvSpPr>
          <p:cNvPr id="14" name="Rectangle 13"/>
          <p:cNvSpPr/>
          <p:nvPr/>
        </p:nvSpPr>
        <p:spPr>
          <a:xfrm>
            <a:off x="2528771" y="5728487"/>
            <a:ext cx="4563383" cy="646331"/>
          </a:xfrm>
          <a:prstGeom prst="rect">
            <a:avLst/>
          </a:prstGeom>
        </p:spPr>
        <p:txBody>
          <a:bodyPr wrap="square">
            <a:spAutoFit/>
          </a:bodyPr>
          <a:lstStyle/>
          <a:p>
            <a:r>
              <a:rPr lang="en-US" sz="1200" dirty="0">
                <a:latin typeface="Arial Regular" charset="0"/>
                <a:cs typeface="Arial Regular" charset="0"/>
              </a:rPr>
              <a:t>If you are safe, press </a:t>
            </a:r>
            <a:r>
              <a:rPr lang="en-US" sz="1200" i="1" dirty="0">
                <a:latin typeface="Arial Regular" charset="0"/>
                <a:cs typeface="Arial Regular" charset="0"/>
              </a:rPr>
              <a:t>cancel </a:t>
            </a:r>
            <a:r>
              <a:rPr lang="en-US" sz="1200" dirty="0">
                <a:latin typeface="Arial Regular" charset="0"/>
                <a:cs typeface="Arial Regular" charset="0"/>
              </a:rPr>
              <a:t>or </a:t>
            </a:r>
            <a:r>
              <a:rPr lang="en-US" sz="1200" i="1" dirty="0">
                <a:latin typeface="Arial Regular" charset="0"/>
                <a:cs typeface="Arial Regular" charset="0"/>
              </a:rPr>
              <a:t>OK</a:t>
            </a:r>
            <a:r>
              <a:rPr lang="en-US" sz="1200" dirty="0">
                <a:latin typeface="Arial Regular" charset="0"/>
                <a:cs typeface="Arial Regular" charset="0"/>
              </a:rPr>
              <a:t> (for check ins) on Loner Mobile, or press SOS Button or Duo’s latch. This will reset </a:t>
            </a:r>
            <a:br>
              <a:rPr lang="en-US" sz="1200" dirty="0">
                <a:latin typeface="Arial Regular" charset="0"/>
                <a:cs typeface="Arial Regular" charset="0"/>
              </a:rPr>
            </a:br>
            <a:r>
              <a:rPr lang="en-US" sz="1200" dirty="0">
                <a:latin typeface="Arial Regular" charset="0"/>
                <a:cs typeface="Arial Regular" charset="0"/>
              </a:rPr>
              <a:t>your check in timer.</a:t>
            </a:r>
          </a:p>
        </p:txBody>
      </p:sp>
      <p:pic>
        <p:nvPicPr>
          <p:cNvPr id="21" name="Loner Mobile Pending Alar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5074" y="2131650"/>
            <a:ext cx="293818" cy="293818"/>
          </a:xfrm>
          <a:prstGeom prst="rect">
            <a:avLst/>
          </a:prstGeom>
        </p:spPr>
      </p:pic>
      <p:pic>
        <p:nvPicPr>
          <p:cNvPr id="23" name="Loner Duo Check In Pending Copy.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67736" y="5177214"/>
            <a:ext cx="281379" cy="281379"/>
          </a:xfrm>
          <a:prstGeom prst="rect">
            <a:avLst/>
          </a:prstGeom>
        </p:spPr>
      </p:pic>
      <p:sp>
        <p:nvSpPr>
          <p:cNvPr id="3" name="Title 2"/>
          <p:cNvSpPr>
            <a:spLocks noGrp="1"/>
          </p:cNvSpPr>
          <p:nvPr>
            <p:ph type="title"/>
          </p:nvPr>
        </p:nvSpPr>
        <p:spPr/>
        <p:txBody>
          <a:bodyPr/>
          <a:lstStyle/>
          <a:p>
            <a:r>
              <a:rPr lang="en-US" dirty="0"/>
              <a:t>PENDING ALARMS</a:t>
            </a:r>
          </a:p>
        </p:txBody>
      </p:sp>
      <p:pic>
        <p:nvPicPr>
          <p:cNvPr id="22" name="Picture 21">
            <a:extLst>
              <a:ext uri="{FF2B5EF4-FFF2-40B4-BE49-F238E27FC236}">
                <a16:creationId xmlns:a16="http://schemas.microsoft.com/office/drawing/2014/main" id="{F17372FD-C5DD-574B-AED0-1B774279DF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584476" y="2131650"/>
            <a:ext cx="1867716" cy="3188013"/>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E321CFC0-A9F2-8247-8312-6708CB7E6C14}"/>
              </a:ext>
            </a:extLst>
          </p:cNvPr>
          <p:cNvGrpSpPr/>
          <p:nvPr/>
        </p:nvGrpSpPr>
        <p:grpSpPr>
          <a:xfrm>
            <a:off x="5906504" y="4101242"/>
            <a:ext cx="1950349" cy="1396624"/>
            <a:chOff x="3871865" y="3638864"/>
            <a:chExt cx="1959784" cy="1434779"/>
          </a:xfrm>
        </p:grpSpPr>
        <p:sp>
          <p:nvSpPr>
            <p:cNvPr id="29" name="Oval 28">
              <a:extLst>
                <a:ext uri="{FF2B5EF4-FFF2-40B4-BE49-F238E27FC236}">
                  <a16:creationId xmlns:a16="http://schemas.microsoft.com/office/drawing/2014/main" id="{9927120F-6EBF-804A-BA3F-56590FF80BC9}"/>
                </a:ext>
              </a:extLst>
            </p:cNvPr>
            <p:cNvSpPr/>
            <p:nvPr/>
          </p:nvSpPr>
          <p:spPr>
            <a:xfrm>
              <a:off x="3871865" y="4127847"/>
              <a:ext cx="1778637" cy="889058"/>
            </a:xfrm>
            <a:prstGeom prst="ellipse">
              <a:avLst/>
            </a:prstGeom>
            <a:solidFill>
              <a:schemeClr val="accent1">
                <a:alpha val="27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549431E-0A56-0241-8065-F70447FA7E7E}"/>
                </a:ext>
              </a:extLst>
            </p:cNvPr>
            <p:cNvSpPr/>
            <p:nvPr/>
          </p:nvSpPr>
          <p:spPr>
            <a:xfrm>
              <a:off x="3871865" y="382019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D826EC9E-0BEC-7C48-B92B-66A541E67DC8}"/>
                </a:ext>
              </a:extLst>
            </p:cNvPr>
            <p:cNvSpPr/>
            <p:nvPr/>
          </p:nvSpPr>
          <p:spPr>
            <a:xfrm>
              <a:off x="4175957" y="3638864"/>
              <a:ext cx="1099183" cy="1038566"/>
            </a:xfrm>
            <a:prstGeom prst="ellipse">
              <a:avLst/>
            </a:prstGeom>
            <a:solidFill>
              <a:schemeClr val="accent1">
                <a:alpha val="78000"/>
              </a:schemeClr>
            </a:solidFill>
            <a:ln>
              <a:solidFill>
                <a:schemeClr val="accent1">
                  <a:shade val="50000"/>
                </a:schemeClr>
              </a:solid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6FACA41-7969-1349-806F-D11BA921BADE}"/>
                </a:ext>
              </a:extLst>
            </p:cNvPr>
            <p:cNvSpPr/>
            <p:nvPr/>
          </p:nvSpPr>
          <p:spPr>
            <a:xfrm>
              <a:off x="4643581" y="3656032"/>
              <a:ext cx="1039235" cy="981924"/>
            </a:xfrm>
            <a:prstGeom prst="ellipse">
              <a:avLst/>
            </a:prstGeom>
            <a:solidFill>
              <a:schemeClr val="accent1">
                <a:alpha val="52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8DCABE7-D021-3644-A346-FA7DA54A1C6D}"/>
                </a:ext>
              </a:extLst>
            </p:cNvPr>
            <p:cNvSpPr/>
            <p:nvPr/>
          </p:nvSpPr>
          <p:spPr>
            <a:xfrm>
              <a:off x="4792414" y="389391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3C846C70-5CC7-304C-A48B-B41AF3011FE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48123" y="4051667"/>
              <a:ext cx="1209087" cy="1021976"/>
            </a:xfrm>
            <a:prstGeom prst="rect">
              <a:avLst/>
            </a:prstGeom>
          </p:spPr>
        </p:pic>
        <p:sp>
          <p:nvSpPr>
            <p:cNvPr id="35" name="Oval 34">
              <a:extLst>
                <a:ext uri="{FF2B5EF4-FFF2-40B4-BE49-F238E27FC236}">
                  <a16:creationId xmlns:a16="http://schemas.microsoft.com/office/drawing/2014/main" id="{8F9658D5-8475-0443-9C42-F098E3ACF2FC}"/>
                </a:ext>
              </a:extLst>
            </p:cNvPr>
            <p:cNvSpPr/>
            <p:nvPr/>
          </p:nvSpPr>
          <p:spPr>
            <a:xfrm>
              <a:off x="4082020" y="3836884"/>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26D64B1-2369-5740-91DF-8D0DBBB0CB11}"/>
                </a:ext>
              </a:extLst>
            </p:cNvPr>
            <p:cNvSpPr/>
            <p:nvPr/>
          </p:nvSpPr>
          <p:spPr>
            <a:xfrm>
              <a:off x="4551409" y="3656032"/>
              <a:ext cx="808280" cy="751011"/>
            </a:xfrm>
            <a:prstGeom prst="ellipse">
              <a:avLst/>
            </a:prstGeom>
            <a:solidFill>
              <a:schemeClr val="accent1">
                <a:alpha val="40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5D7497F0-EB24-304D-A400-C0F56B1B1B60}"/>
                </a:ext>
              </a:extLst>
            </p:cNvPr>
            <p:cNvSpPr/>
            <p:nvPr/>
          </p:nvSpPr>
          <p:spPr>
            <a:xfrm>
              <a:off x="4927052" y="3874721"/>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9AE95687-305E-F549-96D8-67366B76DFDA}"/>
              </a:ext>
            </a:extLst>
          </p:cNvPr>
          <p:cNvGrpSpPr/>
          <p:nvPr/>
        </p:nvGrpSpPr>
        <p:grpSpPr>
          <a:xfrm>
            <a:off x="5653352" y="4677131"/>
            <a:ext cx="1143196" cy="1196649"/>
            <a:chOff x="1223702" y="4452059"/>
            <a:chExt cx="1143196" cy="1196649"/>
          </a:xfrm>
        </p:grpSpPr>
        <p:pic>
          <p:nvPicPr>
            <p:cNvPr id="25" name="Picture 24">
              <a:extLst>
                <a:ext uri="{FF2B5EF4-FFF2-40B4-BE49-F238E27FC236}">
                  <a16:creationId xmlns:a16="http://schemas.microsoft.com/office/drawing/2014/main" id="{E8752C77-13C0-BD4C-9447-BC57578FA73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223702" y="4452059"/>
              <a:ext cx="1143196" cy="1196649"/>
            </a:xfrm>
            <a:prstGeom prst="rect">
              <a:avLst/>
            </a:prstGeom>
          </p:spPr>
        </p:pic>
        <p:sp>
          <p:nvSpPr>
            <p:cNvPr id="27" name="Oval 26">
              <a:extLst>
                <a:ext uri="{FF2B5EF4-FFF2-40B4-BE49-F238E27FC236}">
                  <a16:creationId xmlns:a16="http://schemas.microsoft.com/office/drawing/2014/main" id="{860A5A0E-AF25-BB4A-A044-22A735F5ED09}"/>
                </a:ext>
              </a:extLst>
            </p:cNvPr>
            <p:cNvSpPr/>
            <p:nvPr/>
          </p:nvSpPr>
          <p:spPr>
            <a:xfrm>
              <a:off x="1487220" y="4718653"/>
              <a:ext cx="601991" cy="640591"/>
            </a:xfrm>
            <a:prstGeom prst="ellipse">
              <a:avLst/>
            </a:prstGeom>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30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00" fill="hold"/>
                                        <p:tgtEl>
                                          <p:spTgt spid="23"/>
                                        </p:tgtEl>
                                      </p:cBhvr>
                                    </p:cmd>
                                  </p:childTnLst>
                                </p:cTn>
                              </p:par>
                            </p:childTnLst>
                          </p:cTn>
                        </p:par>
                      </p:childTnLst>
                    </p:cTn>
                  </p:par>
                </p:childTnLst>
              </p:cTn>
              <p:nextCondLst>
                <p:cond evt="onClick" delay="0">
                  <p:tgtEl>
                    <p:spTgt spid="23"/>
                  </p:tgtEl>
                </p:cond>
              </p:nextCondLst>
            </p:seq>
            <p:audio>
              <p:cMediaNode vol="80000">
                <p:cTn id="13"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59697" y="1885915"/>
            <a:ext cx="1829685" cy="3140055"/>
          </a:xfrm>
          <a:prstGeom prst="rect">
            <a:avLst/>
          </a:prstGeom>
          <a:effectLst>
            <a:outerShdw blurRad="50800" dist="38100" dir="2700000" algn="tl" rotWithShape="0">
              <a:prstClr val="black">
                <a:alpha val="40000"/>
              </a:prstClr>
            </a:outerShdw>
          </a:effectLst>
        </p:spPr>
      </p:pic>
      <p:sp>
        <p:nvSpPr>
          <p:cNvPr id="13" name="Rectangle 12"/>
          <p:cNvSpPr/>
          <p:nvPr/>
        </p:nvSpPr>
        <p:spPr>
          <a:xfrm>
            <a:off x="2114407" y="5151998"/>
            <a:ext cx="2139355" cy="276999"/>
          </a:xfrm>
          <a:prstGeom prst="rect">
            <a:avLst/>
          </a:prstGeom>
        </p:spPr>
        <p:txBody>
          <a:bodyPr wrap="square">
            <a:spAutoFit/>
          </a:bodyPr>
          <a:lstStyle/>
          <a:p>
            <a:r>
              <a:rPr lang="en-US" sz="1200" dirty="0">
                <a:latin typeface="Arial Regular" charset="0"/>
                <a:cs typeface="Arial Regular" charset="0"/>
              </a:rPr>
              <a:t>Select the </a:t>
            </a:r>
            <a:r>
              <a:rPr lang="en-US" sz="1200" i="1" dirty="0">
                <a:latin typeface="Arial Regular" charset="0"/>
                <a:cs typeface="Arial Regular" charset="0"/>
              </a:rPr>
              <a:t>check in </a:t>
            </a:r>
            <a:r>
              <a:rPr lang="en-US" sz="1200" dirty="0">
                <a:latin typeface="Arial Regular" charset="0"/>
                <a:cs typeface="Arial Regular" charset="0"/>
              </a:rPr>
              <a:t>button</a:t>
            </a:r>
          </a:p>
        </p:txBody>
      </p:sp>
      <p:sp>
        <p:nvSpPr>
          <p:cNvPr id="14" name="Rectangle 13"/>
          <p:cNvSpPr/>
          <p:nvPr/>
        </p:nvSpPr>
        <p:spPr>
          <a:xfrm>
            <a:off x="4900099" y="5151998"/>
            <a:ext cx="2290409" cy="1015663"/>
          </a:xfrm>
          <a:prstGeom prst="rect">
            <a:avLst/>
          </a:prstGeom>
        </p:spPr>
        <p:txBody>
          <a:bodyPr wrap="square">
            <a:spAutoFit/>
          </a:bodyPr>
          <a:lstStyle/>
          <a:p>
            <a:r>
              <a:rPr lang="en-US" sz="1200" dirty="0">
                <a:latin typeface="Arial Regular" charset="0"/>
                <a:cs typeface="Arial Regular" charset="0"/>
              </a:rPr>
              <a:t>Select a quick note from the list of notes, enter a custom note or check in without sending a note. Loner Mobile’s check-in timer will reset.</a:t>
            </a:r>
          </a:p>
        </p:txBody>
      </p:sp>
      <p:sp>
        <p:nvSpPr>
          <p:cNvPr id="22" name="Rectangle 21"/>
          <p:cNvSpPr/>
          <p:nvPr/>
        </p:nvSpPr>
        <p:spPr>
          <a:xfrm>
            <a:off x="560243" y="1022685"/>
            <a:ext cx="8155493" cy="307777"/>
          </a:xfrm>
          <a:prstGeom prst="rect">
            <a:avLst/>
          </a:prstGeom>
        </p:spPr>
        <p:txBody>
          <a:bodyPr wrap="square">
            <a:spAutoFit/>
          </a:bodyPr>
          <a:lstStyle/>
          <a:p>
            <a:r>
              <a:rPr lang="en-US" sz="1400" dirty="0">
                <a:latin typeface="Arial Regular" charset="0"/>
                <a:cs typeface="Arial Regular" charset="0"/>
              </a:rPr>
              <a:t>If you wish to avoid a pending alarm, you can check in before it sounds.</a:t>
            </a:r>
          </a:p>
        </p:txBody>
      </p:sp>
      <p:sp>
        <p:nvSpPr>
          <p:cNvPr id="3" name="Title 2"/>
          <p:cNvSpPr>
            <a:spLocks noGrp="1"/>
          </p:cNvSpPr>
          <p:nvPr>
            <p:ph type="title"/>
          </p:nvPr>
        </p:nvSpPr>
        <p:spPr/>
        <p:txBody>
          <a:bodyPr/>
          <a:lstStyle/>
          <a:p>
            <a:r>
              <a:rPr lang="en-US" dirty="0"/>
              <a:t>EARLY CHECK-IN</a:t>
            </a:r>
          </a:p>
        </p:txBody>
      </p:sp>
      <p:pic>
        <p:nvPicPr>
          <p:cNvPr id="15" name="Picture 14">
            <a:extLst>
              <a:ext uri="{FF2B5EF4-FFF2-40B4-BE49-F238E27FC236}">
                <a16:creationId xmlns:a16="http://schemas.microsoft.com/office/drawing/2014/main" id="{56F20856-74D4-CE41-965C-38EB50ED05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69243" y="1885916"/>
            <a:ext cx="1829685" cy="31400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3272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60243" y="1022685"/>
            <a:ext cx="8155493" cy="523220"/>
          </a:xfrm>
          <a:prstGeom prst="rect">
            <a:avLst/>
          </a:prstGeom>
        </p:spPr>
        <p:txBody>
          <a:bodyPr wrap="square">
            <a:spAutoFit/>
          </a:bodyPr>
          <a:lstStyle/>
          <a:p>
            <a:r>
              <a:rPr lang="en-US" sz="1400" dirty="0">
                <a:latin typeface="Arial Regular" charset="0"/>
                <a:cs typeface="Arial Regular" charset="0"/>
              </a:rPr>
              <a:t>If you have permissions to configure Loner Mobile’s settings, you can adjust the check-in timer to only check on you when you need it by selecting </a:t>
            </a:r>
            <a:r>
              <a:rPr lang="en-US" sz="1400" i="1" dirty="0">
                <a:latin typeface="Arial Regular" charset="0"/>
                <a:cs typeface="Arial Regular" charset="0"/>
              </a:rPr>
              <a:t>change timer</a:t>
            </a:r>
            <a:r>
              <a:rPr lang="en-US" sz="1400" dirty="0">
                <a:latin typeface="Arial Regular" charset="0"/>
                <a:cs typeface="Arial Regular" charset="0"/>
              </a:rPr>
              <a:t> from Loner Mobile’s main screen.</a:t>
            </a:r>
          </a:p>
        </p:txBody>
      </p:sp>
      <p:sp>
        <p:nvSpPr>
          <p:cNvPr id="5" name="Title 4"/>
          <p:cNvSpPr>
            <a:spLocks noGrp="1"/>
          </p:cNvSpPr>
          <p:nvPr>
            <p:ph type="title"/>
          </p:nvPr>
        </p:nvSpPr>
        <p:spPr/>
        <p:txBody>
          <a:bodyPr/>
          <a:lstStyle/>
          <a:p>
            <a:r>
              <a:rPr lang="en-US" dirty="0"/>
              <a:t>CUSTOMIZING THE CHECK-IN TIMER</a:t>
            </a:r>
          </a:p>
        </p:txBody>
      </p:sp>
      <p:pic>
        <p:nvPicPr>
          <p:cNvPr id="8" name="Picture 7">
            <a:extLst>
              <a:ext uri="{FF2B5EF4-FFF2-40B4-BE49-F238E27FC236}">
                <a16:creationId xmlns:a16="http://schemas.microsoft.com/office/drawing/2014/main" id="{9D093560-A428-3249-B5F2-F0B2CB3FA54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68791" y="1990369"/>
            <a:ext cx="1984110" cy="3529071"/>
          </a:xfrm>
          <a:prstGeom prst="rect">
            <a:avLst/>
          </a:prstGeom>
          <a:effectLst>
            <a:outerShdw blurRad="50800" dist="38100" dir="2700000" algn="ctr" rotWithShape="0">
              <a:srgbClr val="000000">
                <a:alpha val="30000"/>
              </a:srgbClr>
            </a:outerShdw>
          </a:effectLst>
        </p:spPr>
      </p:pic>
      <p:pic>
        <p:nvPicPr>
          <p:cNvPr id="10" name="Picture 9">
            <a:extLst>
              <a:ext uri="{FF2B5EF4-FFF2-40B4-BE49-F238E27FC236}">
                <a16:creationId xmlns:a16="http://schemas.microsoft.com/office/drawing/2014/main" id="{64D3A3E7-8D5D-3A41-9DB8-068C440375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97339" y="1990370"/>
            <a:ext cx="1984110" cy="3529070"/>
          </a:xfrm>
          <a:prstGeom prst="rect">
            <a:avLst/>
          </a:prstGeom>
          <a:effectLst>
            <a:outerShdw blurRad="50800" dist="38100" dir="2700000" algn="ctr" rotWithShape="0">
              <a:srgbClr val="000000">
                <a:alpha val="30000"/>
              </a:srgbClr>
            </a:outerShdw>
          </a:effectLst>
        </p:spPr>
      </p:pic>
      <p:sp>
        <p:nvSpPr>
          <p:cNvPr id="35" name="TextBox 34">
            <a:extLst>
              <a:ext uri="{FF2B5EF4-FFF2-40B4-BE49-F238E27FC236}">
                <a16:creationId xmlns:a16="http://schemas.microsoft.com/office/drawing/2014/main" id="{1045EFF8-7E5F-5148-99CC-1DCBE0F51FBA}"/>
              </a:ext>
            </a:extLst>
          </p:cNvPr>
          <p:cNvSpPr txBox="1"/>
          <p:nvPr/>
        </p:nvSpPr>
        <p:spPr>
          <a:xfrm>
            <a:off x="400948" y="2942987"/>
            <a:ext cx="1467843" cy="461665"/>
          </a:xfrm>
          <a:prstGeom prst="rect">
            <a:avLst/>
          </a:prstGeom>
          <a:noFill/>
        </p:spPr>
        <p:txBody>
          <a:bodyPr wrap="square" rtlCol="0">
            <a:spAutoFit/>
          </a:bodyPr>
          <a:lstStyle/>
          <a:p>
            <a:r>
              <a:rPr lang="en-US" sz="1200" dirty="0">
                <a:latin typeface="Arial Regular" charset="0"/>
                <a:ea typeface="Arial Regular" charset="0"/>
                <a:cs typeface="Arial Regular" charset="0"/>
              </a:rPr>
              <a:t>Choose </a:t>
            </a:r>
            <a:br>
              <a:rPr lang="en-US" sz="1200" dirty="0">
                <a:latin typeface="Arial Regular" charset="0"/>
                <a:ea typeface="Arial Regular" charset="0"/>
                <a:cs typeface="Arial Regular" charset="0"/>
              </a:rPr>
            </a:br>
            <a:r>
              <a:rPr lang="en-US" sz="1200" dirty="0">
                <a:latin typeface="Arial Regular" charset="0"/>
                <a:ea typeface="Arial Regular" charset="0"/>
                <a:cs typeface="Arial Regular" charset="0"/>
              </a:rPr>
              <a:t>time period</a:t>
            </a:r>
          </a:p>
        </p:txBody>
      </p:sp>
      <p:cxnSp>
        <p:nvCxnSpPr>
          <p:cNvPr id="36" name="Straight Connector 35">
            <a:extLst>
              <a:ext uri="{FF2B5EF4-FFF2-40B4-BE49-F238E27FC236}">
                <a16:creationId xmlns:a16="http://schemas.microsoft.com/office/drawing/2014/main" id="{81976810-FEC3-9341-9F8B-6A7A25E2F4D5}"/>
              </a:ext>
            </a:extLst>
          </p:cNvPr>
          <p:cNvCxnSpPr>
            <a:cxnSpLocks/>
          </p:cNvCxnSpPr>
          <p:nvPr/>
        </p:nvCxnSpPr>
        <p:spPr>
          <a:xfrm flipH="1">
            <a:off x="1134869" y="3087263"/>
            <a:ext cx="1241384" cy="0"/>
          </a:xfrm>
          <a:prstGeom prst="line">
            <a:avLst/>
          </a:prstGeom>
          <a:ln w="19050" cap="rnd">
            <a:solidFill>
              <a:srgbClr val="C00000"/>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02DDAC4-C829-6042-AC86-69F05C861BD8}"/>
              </a:ext>
            </a:extLst>
          </p:cNvPr>
          <p:cNvSpPr txBox="1"/>
          <p:nvPr/>
        </p:nvSpPr>
        <p:spPr>
          <a:xfrm>
            <a:off x="400948" y="3755963"/>
            <a:ext cx="1365925"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Choose repeat</a:t>
            </a:r>
          </a:p>
        </p:txBody>
      </p:sp>
      <p:cxnSp>
        <p:nvCxnSpPr>
          <p:cNvPr id="38" name="Straight Connector 37">
            <a:extLst>
              <a:ext uri="{FF2B5EF4-FFF2-40B4-BE49-F238E27FC236}">
                <a16:creationId xmlns:a16="http://schemas.microsoft.com/office/drawing/2014/main" id="{4CEC4A20-ACDE-8543-8335-B2B4CC1492AB}"/>
              </a:ext>
            </a:extLst>
          </p:cNvPr>
          <p:cNvCxnSpPr>
            <a:cxnSpLocks/>
          </p:cNvCxnSpPr>
          <p:nvPr/>
        </p:nvCxnSpPr>
        <p:spPr>
          <a:xfrm flipH="1">
            <a:off x="1591509" y="3926507"/>
            <a:ext cx="277282" cy="0"/>
          </a:xfrm>
          <a:prstGeom prst="line">
            <a:avLst/>
          </a:prstGeom>
          <a:ln w="19050" cap="rnd">
            <a:solidFill>
              <a:srgbClr val="C00000"/>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BB9A2685-D25A-3D40-BAB0-F051D7CD8497}"/>
              </a:ext>
            </a:extLst>
          </p:cNvPr>
          <p:cNvSpPr txBox="1"/>
          <p:nvPr/>
        </p:nvSpPr>
        <p:spPr>
          <a:xfrm>
            <a:off x="400948" y="4231953"/>
            <a:ext cx="1365925" cy="461665"/>
          </a:xfrm>
          <a:prstGeom prst="rect">
            <a:avLst/>
          </a:prstGeom>
          <a:noFill/>
        </p:spPr>
        <p:txBody>
          <a:bodyPr wrap="square" rtlCol="0">
            <a:spAutoFit/>
          </a:bodyPr>
          <a:lstStyle/>
          <a:p>
            <a:r>
              <a:rPr lang="en-US" sz="1200" dirty="0">
                <a:latin typeface="Arial Regular" charset="0"/>
                <a:ea typeface="Arial Regular" charset="0"/>
                <a:cs typeface="Arial Regular" charset="0"/>
              </a:rPr>
              <a:t>Turn off </a:t>
            </a:r>
            <a:br>
              <a:rPr lang="en-US" sz="1200" dirty="0">
                <a:latin typeface="Arial Regular" charset="0"/>
                <a:ea typeface="Arial Regular" charset="0"/>
                <a:cs typeface="Arial Regular" charset="0"/>
              </a:rPr>
            </a:br>
            <a:r>
              <a:rPr lang="en-US" sz="1200" dirty="0">
                <a:latin typeface="Arial Regular" charset="0"/>
                <a:ea typeface="Arial Regular" charset="0"/>
                <a:cs typeface="Arial Regular" charset="0"/>
              </a:rPr>
              <a:t>check-in timer</a:t>
            </a:r>
          </a:p>
        </p:txBody>
      </p:sp>
      <p:cxnSp>
        <p:nvCxnSpPr>
          <p:cNvPr id="40" name="Straight Connector 39">
            <a:extLst>
              <a:ext uri="{FF2B5EF4-FFF2-40B4-BE49-F238E27FC236}">
                <a16:creationId xmlns:a16="http://schemas.microsoft.com/office/drawing/2014/main" id="{F17CF865-B899-EE42-9782-4D3A92F18D15}"/>
              </a:ext>
            </a:extLst>
          </p:cNvPr>
          <p:cNvCxnSpPr>
            <a:cxnSpLocks/>
          </p:cNvCxnSpPr>
          <p:nvPr/>
        </p:nvCxnSpPr>
        <p:spPr>
          <a:xfrm flipH="1">
            <a:off x="1134869" y="4409781"/>
            <a:ext cx="1057890" cy="0"/>
          </a:xfrm>
          <a:prstGeom prst="line">
            <a:avLst/>
          </a:prstGeom>
          <a:ln w="19050" cap="rnd">
            <a:solidFill>
              <a:srgbClr val="C00000"/>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F8F7A56-B837-E243-969C-9A6E0758A843}"/>
              </a:ext>
            </a:extLst>
          </p:cNvPr>
          <p:cNvSpPr txBox="1"/>
          <p:nvPr/>
        </p:nvSpPr>
        <p:spPr>
          <a:xfrm>
            <a:off x="385582" y="5005665"/>
            <a:ext cx="1205927" cy="276999"/>
          </a:xfrm>
          <a:prstGeom prst="rect">
            <a:avLst/>
          </a:prstGeom>
          <a:noFill/>
        </p:spPr>
        <p:txBody>
          <a:bodyPr wrap="square" rtlCol="0">
            <a:spAutoFit/>
          </a:bodyPr>
          <a:lstStyle/>
          <a:p>
            <a:r>
              <a:rPr lang="en-US" sz="1200" dirty="0">
                <a:latin typeface="Arial Regular" charset="0"/>
                <a:ea typeface="Arial Regular" charset="0"/>
                <a:cs typeface="Arial Regular" charset="0"/>
              </a:rPr>
              <a:t>Save changes</a:t>
            </a:r>
          </a:p>
        </p:txBody>
      </p:sp>
      <p:cxnSp>
        <p:nvCxnSpPr>
          <p:cNvPr id="42" name="Straight Connector 41">
            <a:extLst>
              <a:ext uri="{FF2B5EF4-FFF2-40B4-BE49-F238E27FC236}">
                <a16:creationId xmlns:a16="http://schemas.microsoft.com/office/drawing/2014/main" id="{FDF42D03-7135-5741-BF79-4E07B853D17E}"/>
              </a:ext>
            </a:extLst>
          </p:cNvPr>
          <p:cNvCxnSpPr>
            <a:cxnSpLocks/>
          </p:cNvCxnSpPr>
          <p:nvPr/>
        </p:nvCxnSpPr>
        <p:spPr>
          <a:xfrm>
            <a:off x="3457887" y="4429655"/>
            <a:ext cx="0" cy="726713"/>
          </a:xfrm>
          <a:prstGeom prst="line">
            <a:avLst/>
          </a:prstGeom>
          <a:ln w="19050" cap="rnd">
            <a:solidFill>
              <a:srgbClr val="C00000"/>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551C365-5F54-DC4F-A444-522E6BAF9699}"/>
              </a:ext>
            </a:extLst>
          </p:cNvPr>
          <p:cNvCxnSpPr>
            <a:cxnSpLocks/>
            <a:endCxn id="41" idx="3"/>
          </p:cNvCxnSpPr>
          <p:nvPr/>
        </p:nvCxnSpPr>
        <p:spPr>
          <a:xfrm flipH="1">
            <a:off x="1591509" y="5144164"/>
            <a:ext cx="1866380" cy="1"/>
          </a:xfrm>
          <a:prstGeom prst="line">
            <a:avLst/>
          </a:prstGeom>
          <a:ln w="19050" cap="rnd">
            <a:solidFill>
              <a:srgbClr val="C00000"/>
            </a:solidFill>
            <a:prstDash val="sysDot"/>
            <a:headEnd type="none" w="med" len="med"/>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0651225-7780-F042-9E22-F14896CD1CC0}"/>
              </a:ext>
            </a:extLst>
          </p:cNvPr>
          <p:cNvSpPr txBox="1"/>
          <p:nvPr/>
        </p:nvSpPr>
        <p:spPr>
          <a:xfrm>
            <a:off x="6542142" y="2077521"/>
            <a:ext cx="2406649" cy="3354765"/>
          </a:xfrm>
          <a:prstGeom prst="rect">
            <a:avLst/>
          </a:prstGeom>
          <a:noFill/>
        </p:spPr>
        <p:txBody>
          <a:bodyPr wrap="square" rtlCol="0">
            <a:spAutoFit/>
          </a:bodyPr>
          <a:lstStyle/>
          <a:p>
            <a:r>
              <a:rPr lang="en-US" sz="1200" dirty="0">
                <a:latin typeface="Arial Regular" charset="0"/>
                <a:ea typeface="Arial Regular" charset="0"/>
                <a:cs typeface="Arial Regular" charset="0"/>
              </a:rPr>
              <a:t>Repeat options:</a:t>
            </a:r>
          </a:p>
          <a:p>
            <a:r>
              <a:rPr lang="en-CA" sz="1000" b="1" dirty="0"/>
              <a:t>Never</a:t>
            </a:r>
            <a:r>
              <a:rPr lang="en-CA" sz="1000" dirty="0"/>
              <a:t> - The check-in timer counts down once, then asks the user to confirm safety before turning off. </a:t>
            </a:r>
          </a:p>
          <a:p>
            <a:endParaRPr lang="en-CA" sz="1000" dirty="0"/>
          </a:p>
          <a:p>
            <a:r>
              <a:rPr lang="en-CA" sz="1000" b="1" dirty="0"/>
              <a:t>Once</a:t>
            </a:r>
            <a:r>
              <a:rPr lang="en-CA" sz="1000" dirty="0"/>
              <a:t> - The check-in timer counts down and confirms the users safety, repeats the cycle once, then turns off. </a:t>
            </a:r>
          </a:p>
          <a:p>
            <a:endParaRPr lang="en-CA" sz="1000" dirty="0"/>
          </a:p>
          <a:p>
            <a:r>
              <a:rPr lang="en-CA" sz="1000" b="1" dirty="0"/>
              <a:t>Twice</a:t>
            </a:r>
            <a:r>
              <a:rPr lang="en-CA" sz="1000" dirty="0"/>
              <a:t> - The check-in timer counts down and confirms the users safety, repeats the cycle twice, then turns off. </a:t>
            </a:r>
          </a:p>
          <a:p>
            <a:endParaRPr lang="en-CA" sz="1000" dirty="0"/>
          </a:p>
          <a:p>
            <a:r>
              <a:rPr lang="en-CA" sz="1000" b="1" dirty="0"/>
              <a:t>Until turned off </a:t>
            </a:r>
            <a:r>
              <a:rPr lang="en-CA" sz="1000" dirty="0"/>
              <a:t>- The timer perpetually counts down and confirms safety, until the user manually turns it off. </a:t>
            </a:r>
          </a:p>
          <a:p>
            <a:endParaRPr lang="en-CA" sz="1000" dirty="0"/>
          </a:p>
          <a:p>
            <a:r>
              <a:rPr lang="en-CA" sz="1000" b="1" dirty="0"/>
              <a:t>Until a specific time </a:t>
            </a:r>
            <a:r>
              <a:rPr lang="en-CA" sz="1000" dirty="0"/>
              <a:t>- The user can set a specific time for the timer to run until, at that time safety is confirmed once more and then the timer shuts of</a:t>
            </a:r>
            <a:endParaRPr lang="en-US" sz="1000" dirty="0">
              <a:latin typeface="Arial Regular" charset="0"/>
              <a:ea typeface="Arial Regular" charset="0"/>
              <a:cs typeface="Arial Regular" charset="0"/>
            </a:endParaRPr>
          </a:p>
        </p:txBody>
      </p:sp>
      <p:sp>
        <p:nvSpPr>
          <p:cNvPr id="63" name="Rectangle 62">
            <a:extLst>
              <a:ext uri="{FF2B5EF4-FFF2-40B4-BE49-F238E27FC236}">
                <a16:creationId xmlns:a16="http://schemas.microsoft.com/office/drawing/2014/main" id="{961BC46A-E746-BB49-B2B2-F2B53AC53E1B}"/>
              </a:ext>
            </a:extLst>
          </p:cNvPr>
          <p:cNvSpPr/>
          <p:nvPr/>
        </p:nvSpPr>
        <p:spPr>
          <a:xfrm>
            <a:off x="752732" y="5974172"/>
            <a:ext cx="7638535" cy="309797"/>
          </a:xfrm>
          <a:prstGeom prst="rect">
            <a:avLst/>
          </a:prstGeom>
        </p:spPr>
        <p:txBody>
          <a:bodyPr wrap="square">
            <a:spAutoFit/>
          </a:bodyPr>
          <a:lstStyle/>
          <a:p>
            <a:r>
              <a:rPr lang="en-US" sz="1400" dirty="0">
                <a:latin typeface="Arial Regular" charset="0"/>
                <a:cs typeface="Arial Regular" charset="0"/>
              </a:rPr>
              <a:t>Note: customizing your timer will override the default set in Loner Mobile’s configuration profile.</a:t>
            </a:r>
          </a:p>
        </p:txBody>
      </p:sp>
    </p:spTree>
    <p:extLst>
      <p:ext uri="{BB962C8B-B14F-4D97-AF65-F5344CB8AC3E}">
        <p14:creationId xmlns:p14="http://schemas.microsoft.com/office/powerpoint/2010/main" val="14710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hqprint">
            <a:extLst>
              <a:ext uri="{28A0092B-C50C-407E-A947-70E740481C1C}">
                <a14:useLocalDpi xmlns:a14="http://schemas.microsoft.com/office/drawing/2010/main"/>
              </a:ext>
            </a:extLst>
          </a:blip>
          <a:srcRect t="2862"/>
          <a:stretch/>
        </p:blipFill>
        <p:spPr>
          <a:xfrm>
            <a:off x="1453373" y="1915433"/>
            <a:ext cx="1829685" cy="3161250"/>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386982" y="1452235"/>
            <a:ext cx="1829685" cy="3247690"/>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634771" y="1928796"/>
            <a:ext cx="1829685" cy="3161250"/>
          </a:xfrm>
          <a:prstGeom prst="rect">
            <a:avLst/>
          </a:prstGeom>
          <a:effectLst>
            <a:outerShdw blurRad="50800" dist="38100" dir="2700000" algn="tl" rotWithShape="0">
              <a:prstClr val="black">
                <a:alpha val="40000"/>
              </a:prstClr>
            </a:outerShdw>
          </a:effectLst>
        </p:spPr>
      </p:pic>
      <p:sp>
        <p:nvSpPr>
          <p:cNvPr id="13" name="Rectangle 12"/>
          <p:cNvSpPr/>
          <p:nvPr/>
        </p:nvSpPr>
        <p:spPr>
          <a:xfrm>
            <a:off x="541177" y="898027"/>
            <a:ext cx="8155493" cy="523220"/>
          </a:xfrm>
          <a:prstGeom prst="rect">
            <a:avLst/>
          </a:prstGeom>
        </p:spPr>
        <p:txBody>
          <a:bodyPr wrap="square">
            <a:spAutoFit/>
          </a:bodyPr>
          <a:lstStyle/>
          <a:p>
            <a:r>
              <a:rPr lang="en-US" sz="1400" dirty="0">
                <a:latin typeface="Arial Regular" charset="0"/>
                <a:cs typeface="Arial Regular" charset="0"/>
              </a:rPr>
              <a:t>If you don’t confirm the pending alarm within the 30 seconds, your device will go into a red alert. </a:t>
            </a:r>
          </a:p>
          <a:p>
            <a:r>
              <a:rPr lang="en-US" sz="1400" dirty="0">
                <a:latin typeface="Arial Regular" charset="0"/>
                <a:cs typeface="Arial Regular" charset="0"/>
              </a:rPr>
              <a:t>A red alert is immediately communicated to monitoring personnel.</a:t>
            </a:r>
          </a:p>
        </p:txBody>
      </p:sp>
      <p:sp>
        <p:nvSpPr>
          <p:cNvPr id="14" name="Rectangle 13"/>
          <p:cNvSpPr/>
          <p:nvPr/>
        </p:nvSpPr>
        <p:spPr>
          <a:xfrm>
            <a:off x="1339261" y="5318513"/>
            <a:ext cx="4195805" cy="1015663"/>
          </a:xfrm>
          <a:prstGeom prst="rect">
            <a:avLst/>
          </a:prstGeom>
        </p:spPr>
        <p:txBody>
          <a:bodyPr wrap="square">
            <a:spAutoFit/>
          </a:bodyPr>
          <a:lstStyle/>
          <a:p>
            <a:r>
              <a:rPr lang="en-US" sz="1200" dirty="0">
                <a:latin typeface="Arial Regular" charset="0"/>
                <a:cs typeface="Arial Regular" charset="0"/>
              </a:rPr>
              <a:t>To silence the red alert, select </a:t>
            </a:r>
            <a:r>
              <a:rPr lang="en-US" sz="1200" i="1" dirty="0">
                <a:latin typeface="Arial Regular" charset="0"/>
                <a:cs typeface="Arial Regular" charset="0"/>
              </a:rPr>
              <a:t>acknowledge &amp; check in </a:t>
            </a:r>
            <a:r>
              <a:rPr lang="en-US" sz="1200" dirty="0">
                <a:latin typeface="Arial Regular" charset="0"/>
                <a:cs typeface="Arial Regular" charset="0"/>
              </a:rPr>
              <a:t>on Loner Mobile, or press SOS Button or Loner Duo’s latch. This does not cancel the alert that has been sent to monitoring personnel. They will follow your emergency response protocol to ensure you are OK.</a:t>
            </a:r>
          </a:p>
        </p:txBody>
      </p:sp>
      <p:sp>
        <p:nvSpPr>
          <p:cNvPr id="20" name="Rectangle 19"/>
          <p:cNvSpPr/>
          <p:nvPr/>
        </p:nvSpPr>
        <p:spPr>
          <a:xfrm>
            <a:off x="6396980" y="5318512"/>
            <a:ext cx="2310279" cy="830997"/>
          </a:xfrm>
          <a:prstGeom prst="rect">
            <a:avLst/>
          </a:prstGeom>
        </p:spPr>
        <p:txBody>
          <a:bodyPr wrap="square">
            <a:spAutoFit/>
          </a:bodyPr>
          <a:lstStyle/>
          <a:p>
            <a:r>
              <a:rPr lang="en-US" sz="1200" dirty="0">
                <a:latin typeface="Arial Regular" charset="0"/>
                <a:cs typeface="Arial Regular" charset="0"/>
              </a:rPr>
              <a:t>After selecting </a:t>
            </a:r>
            <a:r>
              <a:rPr lang="en-US" sz="1200" i="1" dirty="0">
                <a:latin typeface="Arial Regular" charset="0"/>
                <a:cs typeface="Arial Regular" charset="0"/>
              </a:rPr>
              <a:t>acknowledge &amp; check in, </a:t>
            </a:r>
            <a:r>
              <a:rPr lang="en-US" sz="1200" dirty="0">
                <a:latin typeface="Arial Regular" charset="0"/>
                <a:cs typeface="Arial Regular" charset="0"/>
              </a:rPr>
              <a:t>you can check in with or without a note. This will reset your check-in timer.</a:t>
            </a:r>
          </a:p>
        </p:txBody>
      </p:sp>
      <p:sp>
        <p:nvSpPr>
          <p:cNvPr id="21" name="Rectangle 20"/>
          <p:cNvSpPr/>
          <p:nvPr/>
        </p:nvSpPr>
        <p:spPr>
          <a:xfrm>
            <a:off x="12943317" y="4991739"/>
            <a:ext cx="2716500" cy="1015663"/>
          </a:xfrm>
          <a:prstGeom prst="rect">
            <a:avLst/>
          </a:prstGeom>
        </p:spPr>
        <p:txBody>
          <a:bodyPr wrap="square">
            <a:spAutoFit/>
          </a:bodyPr>
          <a:lstStyle/>
          <a:p>
            <a:r>
              <a:rPr lang="en-US" sz="1200" dirty="0">
                <a:latin typeface="Arial Regular" charset="0"/>
                <a:cs typeface="Arial Regular" charset="0"/>
              </a:rPr>
              <a:t>The alert notification remains active and will be addressed by monitoring personnel. Your check-in timer is reset and device returns to normal function</a:t>
            </a:r>
          </a:p>
        </p:txBody>
      </p:sp>
      <p:pic>
        <p:nvPicPr>
          <p:cNvPr id="3" name="Duo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5806" y="3574505"/>
            <a:ext cx="352383" cy="352383"/>
          </a:xfrm>
          <a:prstGeom prst="rect">
            <a:avLst/>
          </a:prstGeom>
        </p:spPr>
      </p:pic>
      <p:pic>
        <p:nvPicPr>
          <p:cNvPr id="4" name="Loner Mobile Emergency Aler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5302" y="1913876"/>
            <a:ext cx="380980" cy="380980"/>
          </a:xfrm>
          <a:prstGeom prst="rect">
            <a:avLst/>
          </a:prstGeom>
        </p:spPr>
      </p:pic>
      <p:sp>
        <p:nvSpPr>
          <p:cNvPr id="5" name="Title 4"/>
          <p:cNvSpPr>
            <a:spLocks noGrp="1"/>
          </p:cNvSpPr>
          <p:nvPr>
            <p:ph type="title"/>
          </p:nvPr>
        </p:nvSpPr>
        <p:spPr/>
        <p:txBody>
          <a:bodyPr/>
          <a:lstStyle/>
          <a:p>
            <a:r>
              <a:rPr lang="en-US" dirty="0"/>
              <a:t>RED ALERTS</a:t>
            </a:r>
          </a:p>
        </p:txBody>
      </p:sp>
      <p:sp>
        <p:nvSpPr>
          <p:cNvPr id="16" name="Oval 15">
            <a:extLst>
              <a:ext uri="{FF2B5EF4-FFF2-40B4-BE49-F238E27FC236}">
                <a16:creationId xmlns:a16="http://schemas.microsoft.com/office/drawing/2014/main" id="{6A5DD759-4B94-3B48-A23C-40FAAAAA1639}"/>
              </a:ext>
            </a:extLst>
          </p:cNvPr>
          <p:cNvSpPr/>
          <p:nvPr/>
        </p:nvSpPr>
        <p:spPr>
          <a:xfrm>
            <a:off x="13849996" y="2944338"/>
            <a:ext cx="1036949" cy="1010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443865A-BEA4-0449-A125-5C7E34A749A8}"/>
              </a:ext>
            </a:extLst>
          </p:cNvPr>
          <p:cNvGrpSpPr/>
          <p:nvPr/>
        </p:nvGrpSpPr>
        <p:grpSpPr>
          <a:xfrm>
            <a:off x="0" y="3655267"/>
            <a:ext cx="1959784" cy="1434779"/>
            <a:chOff x="3871865" y="3638864"/>
            <a:chExt cx="1959784" cy="1434779"/>
          </a:xfrm>
        </p:grpSpPr>
        <p:sp>
          <p:nvSpPr>
            <p:cNvPr id="47" name="Oval 46">
              <a:extLst>
                <a:ext uri="{FF2B5EF4-FFF2-40B4-BE49-F238E27FC236}">
                  <a16:creationId xmlns:a16="http://schemas.microsoft.com/office/drawing/2014/main" id="{7D4779ED-460D-7842-8A11-A4E897137AD9}"/>
                </a:ext>
              </a:extLst>
            </p:cNvPr>
            <p:cNvSpPr/>
            <p:nvPr/>
          </p:nvSpPr>
          <p:spPr>
            <a:xfrm>
              <a:off x="3871865" y="4127847"/>
              <a:ext cx="1778637" cy="889058"/>
            </a:xfrm>
            <a:prstGeom prst="ellipse">
              <a:avLst/>
            </a:prstGeom>
            <a:solidFill>
              <a:schemeClr val="accent1">
                <a:alpha val="27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B7574DB7-F288-384C-A8EC-F3D9CF437F00}"/>
                </a:ext>
              </a:extLst>
            </p:cNvPr>
            <p:cNvSpPr/>
            <p:nvPr/>
          </p:nvSpPr>
          <p:spPr>
            <a:xfrm>
              <a:off x="3871865" y="382019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B4E08CB-AFF4-FF43-8ECD-A2D10D90068A}"/>
                </a:ext>
              </a:extLst>
            </p:cNvPr>
            <p:cNvSpPr/>
            <p:nvPr/>
          </p:nvSpPr>
          <p:spPr>
            <a:xfrm>
              <a:off x="4175957" y="3638864"/>
              <a:ext cx="1099183" cy="1038566"/>
            </a:xfrm>
            <a:prstGeom prst="ellipse">
              <a:avLst/>
            </a:prstGeom>
            <a:solidFill>
              <a:schemeClr val="accent1">
                <a:alpha val="78000"/>
              </a:schemeClr>
            </a:solidFill>
            <a:ln>
              <a:solidFill>
                <a:schemeClr val="accent1">
                  <a:shade val="50000"/>
                </a:schemeClr>
              </a:solid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E983A29-29BC-DE43-80A2-C0DB0744522C}"/>
                </a:ext>
              </a:extLst>
            </p:cNvPr>
            <p:cNvSpPr/>
            <p:nvPr/>
          </p:nvSpPr>
          <p:spPr>
            <a:xfrm>
              <a:off x="4643581" y="3656032"/>
              <a:ext cx="1039235" cy="981924"/>
            </a:xfrm>
            <a:prstGeom prst="ellipse">
              <a:avLst/>
            </a:prstGeom>
            <a:solidFill>
              <a:schemeClr val="accent1">
                <a:alpha val="52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3DF86D89-D22D-C84C-9473-E859BF379A5A}"/>
                </a:ext>
              </a:extLst>
            </p:cNvPr>
            <p:cNvSpPr/>
            <p:nvPr/>
          </p:nvSpPr>
          <p:spPr>
            <a:xfrm>
              <a:off x="4792414" y="389391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6D960F1E-76F1-7141-A837-9959B582808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248123" y="4051667"/>
              <a:ext cx="1209087" cy="1021976"/>
            </a:xfrm>
            <a:prstGeom prst="rect">
              <a:avLst/>
            </a:prstGeom>
          </p:spPr>
        </p:pic>
        <p:sp>
          <p:nvSpPr>
            <p:cNvPr id="42" name="Oval 41">
              <a:extLst>
                <a:ext uri="{FF2B5EF4-FFF2-40B4-BE49-F238E27FC236}">
                  <a16:creationId xmlns:a16="http://schemas.microsoft.com/office/drawing/2014/main" id="{8DF70E53-1E11-424A-9C87-BC11FD0B3312}"/>
                </a:ext>
              </a:extLst>
            </p:cNvPr>
            <p:cNvSpPr/>
            <p:nvPr/>
          </p:nvSpPr>
          <p:spPr>
            <a:xfrm>
              <a:off x="4082020" y="3836884"/>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FBECB3A5-3E90-9842-AC9F-5B385DA085E6}"/>
                </a:ext>
              </a:extLst>
            </p:cNvPr>
            <p:cNvSpPr/>
            <p:nvPr/>
          </p:nvSpPr>
          <p:spPr>
            <a:xfrm>
              <a:off x="4551409" y="3656032"/>
              <a:ext cx="808280" cy="751011"/>
            </a:xfrm>
            <a:prstGeom prst="ellipse">
              <a:avLst/>
            </a:prstGeom>
            <a:solidFill>
              <a:schemeClr val="accent1">
                <a:alpha val="40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E2C382E-0006-894C-849C-00A4A6E6FF38}"/>
                </a:ext>
              </a:extLst>
            </p:cNvPr>
            <p:cNvSpPr/>
            <p:nvPr/>
          </p:nvSpPr>
          <p:spPr>
            <a:xfrm>
              <a:off x="4927052" y="3874721"/>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AB195F3-FE53-6C44-8044-163038B0643D}"/>
              </a:ext>
            </a:extLst>
          </p:cNvPr>
          <p:cNvGrpSpPr/>
          <p:nvPr/>
        </p:nvGrpSpPr>
        <p:grpSpPr>
          <a:xfrm>
            <a:off x="1017726" y="4329437"/>
            <a:ext cx="1143196" cy="1196649"/>
            <a:chOff x="1223702" y="4452059"/>
            <a:chExt cx="1143196" cy="1196649"/>
          </a:xfrm>
        </p:grpSpPr>
        <p:pic>
          <p:nvPicPr>
            <p:cNvPr id="24" name="Picture 23">
              <a:extLst>
                <a:ext uri="{FF2B5EF4-FFF2-40B4-BE49-F238E27FC236}">
                  <a16:creationId xmlns:a16="http://schemas.microsoft.com/office/drawing/2014/main" id="{3157BFBD-2920-054B-993F-B7874644015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223702" y="4452059"/>
              <a:ext cx="1143196" cy="1196649"/>
            </a:xfrm>
            <a:prstGeom prst="rect">
              <a:avLst/>
            </a:prstGeom>
          </p:spPr>
        </p:pic>
        <p:sp>
          <p:nvSpPr>
            <p:cNvPr id="25" name="Oval 24">
              <a:extLst>
                <a:ext uri="{FF2B5EF4-FFF2-40B4-BE49-F238E27FC236}">
                  <a16:creationId xmlns:a16="http://schemas.microsoft.com/office/drawing/2014/main" id="{13E602D3-91E8-E14B-9B1E-373FE1F0BC43}"/>
                </a:ext>
              </a:extLst>
            </p:cNvPr>
            <p:cNvSpPr/>
            <p:nvPr/>
          </p:nvSpPr>
          <p:spPr>
            <a:xfrm>
              <a:off x="1487220" y="4718653"/>
              <a:ext cx="601991" cy="640591"/>
            </a:xfrm>
            <a:prstGeom prst="ellipse">
              <a:avLst/>
            </a:prstGeom>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a:extLst>
              <a:ext uri="{FF2B5EF4-FFF2-40B4-BE49-F238E27FC236}">
                <a16:creationId xmlns:a16="http://schemas.microsoft.com/office/drawing/2014/main" id="{972D31A7-DAA8-5840-A4F7-12C117E6BFC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419580" y="1934737"/>
            <a:ext cx="1830152" cy="3161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618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33" name="Rectangle 32"/>
          <p:cNvSpPr/>
          <p:nvPr/>
        </p:nvSpPr>
        <p:spPr>
          <a:xfrm>
            <a:off x="5364539"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13" name="Rectangle 12"/>
          <p:cNvSpPr/>
          <p:nvPr/>
        </p:nvSpPr>
        <p:spPr>
          <a:xfrm>
            <a:off x="4302518" y="2250065"/>
            <a:ext cx="4107192" cy="3970318"/>
          </a:xfrm>
          <a:prstGeom prst="rect">
            <a:avLst/>
          </a:prstGeom>
        </p:spPr>
        <p:txBody>
          <a:bodyPr wrap="square">
            <a:spAutoFit/>
          </a:bodyPr>
          <a:lstStyle/>
          <a:p>
            <a:r>
              <a:rPr lang="en-US" sz="1400" dirty="0">
                <a:latin typeface="Arial Regular" charset="0"/>
                <a:cs typeface="Arial Regular" charset="0"/>
              </a:rPr>
              <a:t>Loner Mobile provides a convenient way to call for help and check-in using your smartphone, allowing monitoring personnel to pin-point emergency response to your location. </a:t>
            </a:r>
          </a:p>
          <a:p>
            <a:endParaRPr lang="en-US" sz="1400" dirty="0">
              <a:latin typeface="Arial Regular" charset="0"/>
              <a:cs typeface="Arial Regular" charset="0"/>
            </a:endParaRPr>
          </a:p>
          <a:p>
            <a:r>
              <a:rPr lang="en-US" sz="1400" dirty="0">
                <a:latin typeface="Arial Regular" charset="0"/>
                <a:cs typeface="Arial Regular" charset="0"/>
              </a:rPr>
              <a:t>Loner Duo and SOS Button are person-worn devices that detect motion-related incidents and have the capability of calling for help when a smartphone isn’t in reach.</a:t>
            </a:r>
          </a:p>
          <a:p>
            <a:endParaRPr lang="en-US" sz="1400" dirty="0">
              <a:latin typeface="Arial Regular" charset="0"/>
              <a:cs typeface="Arial Regular" charset="0"/>
            </a:endParaRPr>
          </a:p>
          <a:p>
            <a:r>
              <a:rPr lang="en-US" sz="1400" dirty="0">
                <a:latin typeface="Arial Regular" charset="0"/>
                <a:cs typeface="Arial Regular" charset="0"/>
              </a:rPr>
              <a:t>Paired together using low-power Bluetooth</a:t>
            </a:r>
            <a:r>
              <a:rPr lang="en-US" sz="1400" baseline="30000" dirty="0">
                <a:latin typeface="Arial Regular" charset="0"/>
                <a:cs typeface="Arial Regular" charset="0"/>
              </a:rPr>
              <a:t>®</a:t>
            </a:r>
            <a:r>
              <a:rPr lang="en-US" sz="1400" dirty="0">
                <a:latin typeface="Arial Regular" charset="0"/>
                <a:cs typeface="Arial Regular" charset="0"/>
              </a:rPr>
              <a:t> smart technology, these devices are able to provide the rigorous safety monitoring features exhibited by other devices from Blackline Safety.</a:t>
            </a:r>
          </a:p>
          <a:p>
            <a:endParaRPr lang="en-US" sz="1400" dirty="0">
              <a:latin typeface="Arial Regular" charset="0"/>
              <a:cs typeface="Arial Regular" charset="0"/>
            </a:endParaRPr>
          </a:p>
          <a:p>
            <a:r>
              <a:rPr lang="en-US" sz="1400" dirty="0">
                <a:latin typeface="Arial Regular" charset="0"/>
                <a:cs typeface="Arial Regular" charset="0"/>
              </a:rPr>
              <a:t>  </a:t>
            </a:r>
          </a:p>
          <a:p>
            <a:endParaRPr lang="en-US" sz="1400" dirty="0">
              <a:latin typeface="Arial Regular" charset="0"/>
              <a:cs typeface="Arial Regular" charset="0"/>
            </a:endParaRPr>
          </a:p>
          <a:p>
            <a:endParaRPr lang="en-US" sz="1400" dirty="0">
              <a:latin typeface="Arial Regular" charset="0"/>
              <a:cs typeface="Arial Regular" charset="0"/>
            </a:endParaRPr>
          </a:p>
        </p:txBody>
      </p:sp>
      <p:sp>
        <p:nvSpPr>
          <p:cNvPr id="3" name="Title 2"/>
          <p:cNvSpPr>
            <a:spLocks noGrp="1"/>
          </p:cNvSpPr>
          <p:nvPr>
            <p:ph type="title"/>
          </p:nvPr>
        </p:nvSpPr>
        <p:spPr/>
        <p:txBody>
          <a:bodyPr/>
          <a:lstStyle/>
          <a:p>
            <a:r>
              <a:rPr lang="en-US" dirty="0"/>
              <a:t>LONER MOBILE &amp; LONER DUO</a:t>
            </a:r>
          </a:p>
        </p:txBody>
      </p:sp>
      <p:pic>
        <p:nvPicPr>
          <p:cNvPr id="6" name="Picture 5">
            <a:extLst>
              <a:ext uri="{FF2B5EF4-FFF2-40B4-BE49-F238E27FC236}">
                <a16:creationId xmlns:a16="http://schemas.microsoft.com/office/drawing/2014/main" id="{5A212480-36A5-9E42-BD63-53C8FFD116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6573" y="1673500"/>
            <a:ext cx="3665653" cy="3728718"/>
          </a:xfrm>
          <a:prstGeom prst="rect">
            <a:avLst/>
          </a:prstGeom>
        </p:spPr>
      </p:pic>
    </p:spTree>
    <p:extLst>
      <p:ext uri="{BB962C8B-B14F-4D97-AF65-F5344CB8AC3E}">
        <p14:creationId xmlns:p14="http://schemas.microsoft.com/office/powerpoint/2010/main" val="96531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96867" y="3051713"/>
            <a:ext cx="2321304" cy="861774"/>
          </a:xfrm>
          <a:prstGeom prst="rect">
            <a:avLst/>
          </a:prstGeom>
          <a:noFill/>
        </p:spPr>
        <p:txBody>
          <a:bodyPr wrap="square" rtlCol="0">
            <a:spAutoFit/>
          </a:bodyPr>
          <a:lstStyle/>
          <a:p>
            <a:pPr algn="ctr"/>
            <a:r>
              <a:rPr lang="en-US" dirty="0">
                <a:latin typeface="Arial Regular" charset="0"/>
                <a:cs typeface="Arial Regular" charset="0"/>
              </a:rPr>
              <a:t>SOS alert</a:t>
            </a:r>
          </a:p>
          <a:p>
            <a:pPr algn="ctr"/>
            <a:r>
              <a:rPr lang="en-US" sz="1400" dirty="0">
                <a:latin typeface="Arial Regular" charset="0"/>
                <a:cs typeface="Arial Regular" charset="0"/>
              </a:rPr>
              <a:t>(Audible)</a:t>
            </a:r>
            <a:endParaRPr lang="en-US" dirty="0">
              <a:latin typeface="Arial Regular" charset="0"/>
              <a:cs typeface="Arial Regular" charset="0"/>
            </a:endParaRPr>
          </a:p>
          <a:p>
            <a:pPr algn="ctr"/>
            <a:endParaRPr lang="en-US" dirty="0">
              <a:latin typeface="Arial Regular" charset="0"/>
              <a:cs typeface="Arial Regular" charset="0"/>
            </a:endParaRPr>
          </a:p>
        </p:txBody>
      </p:sp>
      <p:sp>
        <p:nvSpPr>
          <p:cNvPr id="11" name="TextBox 10"/>
          <p:cNvSpPr txBox="1"/>
          <p:nvPr/>
        </p:nvSpPr>
        <p:spPr>
          <a:xfrm>
            <a:off x="4453847" y="3051713"/>
            <a:ext cx="2321304" cy="369332"/>
          </a:xfrm>
          <a:prstGeom prst="rect">
            <a:avLst/>
          </a:prstGeom>
          <a:noFill/>
        </p:spPr>
        <p:txBody>
          <a:bodyPr wrap="square" rtlCol="0">
            <a:spAutoFit/>
          </a:bodyPr>
          <a:lstStyle/>
          <a:p>
            <a:pPr algn="ctr"/>
            <a:r>
              <a:rPr lang="en-US" dirty="0">
                <a:latin typeface="Arial Regular" charset="0"/>
                <a:cs typeface="Arial Regular" charset="0"/>
              </a:rPr>
              <a:t>Silent SOS alert</a:t>
            </a:r>
          </a:p>
        </p:txBody>
      </p:sp>
      <p:sp>
        <p:nvSpPr>
          <p:cNvPr id="14" name="TextBox 13"/>
          <p:cNvSpPr txBox="1"/>
          <p:nvPr/>
        </p:nvSpPr>
        <p:spPr>
          <a:xfrm>
            <a:off x="1907345" y="1707708"/>
            <a:ext cx="4867806" cy="584775"/>
          </a:xfrm>
          <a:prstGeom prst="rect">
            <a:avLst/>
          </a:prstGeom>
          <a:noFill/>
        </p:spPr>
        <p:txBody>
          <a:bodyPr wrap="square" rtlCol="0">
            <a:spAutoFit/>
          </a:bodyPr>
          <a:lstStyle/>
          <a:p>
            <a:pPr algn="ctr"/>
            <a:r>
              <a:rPr lang="en-US" sz="1600" dirty="0">
                <a:latin typeface="Arial Regular" charset="0"/>
                <a:cs typeface="Arial Regular" charset="0"/>
              </a:rPr>
              <a:t>During your shift, you may need to request help using one of the manual features:</a:t>
            </a:r>
          </a:p>
        </p:txBody>
      </p:sp>
      <p:cxnSp>
        <p:nvCxnSpPr>
          <p:cNvPr id="17" name="Straight Connector 16"/>
          <p:cNvCxnSpPr/>
          <p:nvPr/>
        </p:nvCxnSpPr>
        <p:spPr>
          <a:xfrm>
            <a:off x="366411" y="6227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l="15741" t="38889" r="76532" b="51253"/>
          <a:stretch/>
        </p:blipFill>
        <p:spPr>
          <a:xfrm>
            <a:off x="4848033" y="3533131"/>
            <a:ext cx="1698172" cy="1673990"/>
          </a:xfrm>
          <a:prstGeom prst="rect">
            <a:avLst/>
          </a:prstGeom>
        </p:spPr>
      </p:pic>
      <p:pic>
        <p:nvPicPr>
          <p:cNvPr id="24" name="Picture 23"/>
          <p:cNvPicPr>
            <a:picLocks noChangeAspect="1"/>
          </p:cNvPicPr>
          <p:nvPr/>
        </p:nvPicPr>
        <p:blipFill rotWithShape="1">
          <a:blip r:embed="rId3" cstate="hqprint">
            <a:extLst>
              <a:ext uri="{28A0092B-C50C-407E-A947-70E740481C1C}">
                <a14:useLocalDpi xmlns:a14="http://schemas.microsoft.com/office/drawing/2010/main"/>
              </a:ext>
            </a:extLst>
          </a:blip>
          <a:srcRect l="26880" t="38889" r="64512" b="51253"/>
          <a:stretch/>
        </p:blipFill>
        <p:spPr>
          <a:xfrm>
            <a:off x="2138475" y="3620583"/>
            <a:ext cx="1838087" cy="1626409"/>
          </a:xfrm>
          <a:prstGeom prst="rect">
            <a:avLst/>
          </a:prstGeom>
        </p:spPr>
      </p:pic>
      <p:sp>
        <p:nvSpPr>
          <p:cNvPr id="2" name="Title 1"/>
          <p:cNvSpPr>
            <a:spLocks noGrp="1"/>
          </p:cNvSpPr>
          <p:nvPr>
            <p:ph type="title"/>
          </p:nvPr>
        </p:nvSpPr>
        <p:spPr/>
        <p:txBody>
          <a:bodyPr/>
          <a:lstStyle/>
          <a:p>
            <a:r>
              <a:rPr lang="en-US" dirty="0"/>
              <a:t>MANUAL FEATURES</a:t>
            </a:r>
          </a:p>
        </p:txBody>
      </p:sp>
    </p:spTree>
    <p:extLst>
      <p:ext uri="{BB962C8B-B14F-4D97-AF65-F5344CB8AC3E}">
        <p14:creationId xmlns:p14="http://schemas.microsoft.com/office/powerpoint/2010/main" val="683408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9FBF77-8988-DE4B-A176-F487D51A174A}"/>
              </a:ext>
            </a:extLst>
          </p:cNvPr>
          <p:cNvGrpSpPr/>
          <p:nvPr/>
        </p:nvGrpSpPr>
        <p:grpSpPr>
          <a:xfrm>
            <a:off x="2516631" y="1774926"/>
            <a:ext cx="1829685" cy="3140055"/>
            <a:chOff x="2636025" y="1814407"/>
            <a:chExt cx="1829685" cy="3140055"/>
          </a:xfrm>
        </p:grpSpPr>
        <p:pic>
          <p:nvPicPr>
            <p:cNvPr id="27" name="Picture 26">
              <a:extLst>
                <a:ext uri="{FF2B5EF4-FFF2-40B4-BE49-F238E27FC236}">
                  <a16:creationId xmlns:a16="http://schemas.microsoft.com/office/drawing/2014/main" id="{9B5C89C9-2FDA-DB49-8F8D-91F6975338A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36025" y="1814407"/>
              <a:ext cx="1829685" cy="3140055"/>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F1CDDBD1-46B2-E749-B270-1F454559E0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40507" y="4630893"/>
              <a:ext cx="1537122" cy="311240"/>
            </a:xfrm>
            <a:prstGeom prst="rect">
              <a:avLst/>
            </a:prstGeom>
          </p:spPr>
        </p:pic>
      </p:grpSp>
      <p:sp>
        <p:nvSpPr>
          <p:cNvPr id="12" name="Rectangle 11"/>
          <p:cNvSpPr/>
          <p:nvPr/>
        </p:nvSpPr>
        <p:spPr>
          <a:xfrm>
            <a:off x="560243" y="1022685"/>
            <a:ext cx="8155493" cy="307777"/>
          </a:xfrm>
          <a:prstGeom prst="rect">
            <a:avLst/>
          </a:prstGeom>
        </p:spPr>
        <p:txBody>
          <a:bodyPr wrap="square">
            <a:spAutoFit/>
          </a:bodyPr>
          <a:lstStyle/>
          <a:p>
            <a:r>
              <a:rPr lang="en-US" sz="1400" dirty="0">
                <a:latin typeface="Arial Regular" charset="0"/>
                <a:cs typeface="Arial Regular" charset="0"/>
              </a:rPr>
              <a:t>If you need help, you can send an emergency alert to monitoring personnel.</a:t>
            </a:r>
          </a:p>
        </p:txBody>
      </p:sp>
      <p:sp>
        <p:nvSpPr>
          <p:cNvPr id="15" name="Rectangle 14"/>
          <p:cNvSpPr/>
          <p:nvPr/>
        </p:nvSpPr>
        <p:spPr>
          <a:xfrm>
            <a:off x="1497144" y="5129634"/>
            <a:ext cx="3227256" cy="1200329"/>
          </a:xfrm>
          <a:prstGeom prst="rect">
            <a:avLst/>
          </a:prstGeom>
        </p:spPr>
        <p:txBody>
          <a:bodyPr wrap="square">
            <a:spAutoFit/>
          </a:bodyPr>
          <a:lstStyle/>
          <a:p>
            <a:r>
              <a:rPr lang="en-US" sz="1200" dirty="0">
                <a:latin typeface="Arial Regular" charset="0"/>
                <a:cs typeface="Arial Regular" charset="0"/>
              </a:rPr>
              <a:t>To trigger an emergency alert swipe the bottom slider on Loner Mobile or pull the SOS latch on Loner Duo. Emergency alerts can be sent on SOS Button quickly 3 times, depending on your configuration.</a:t>
            </a:r>
          </a:p>
          <a:p>
            <a:endParaRPr lang="en-US" sz="1200" dirty="0">
              <a:latin typeface="Arial Regular" charset="0"/>
              <a:cs typeface="Arial Regular" charset="0"/>
            </a:endParaRPr>
          </a:p>
        </p:txBody>
      </p:sp>
      <p:pic>
        <p:nvPicPr>
          <p:cNvPr id="19" name="Duo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4722" y="3824196"/>
            <a:ext cx="285765" cy="285765"/>
          </a:xfrm>
          <a:prstGeom prst="rect">
            <a:avLst/>
          </a:prstGeom>
        </p:spPr>
      </p:pic>
      <p:pic>
        <p:nvPicPr>
          <p:cNvPr id="22" name="Loner Mobile Emergency Aler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93130" y="1791597"/>
            <a:ext cx="380980" cy="380980"/>
          </a:xfrm>
          <a:prstGeom prst="rect">
            <a:avLst/>
          </a:prstGeom>
        </p:spPr>
      </p:pic>
      <p:sp>
        <p:nvSpPr>
          <p:cNvPr id="5" name="Title 4"/>
          <p:cNvSpPr>
            <a:spLocks noGrp="1"/>
          </p:cNvSpPr>
          <p:nvPr>
            <p:ph type="title"/>
          </p:nvPr>
        </p:nvSpPr>
        <p:spPr/>
        <p:txBody>
          <a:bodyPr/>
          <a:lstStyle/>
          <a:p>
            <a:r>
              <a:rPr lang="en-US" dirty="0"/>
              <a:t>EMERGENCY ALERT</a:t>
            </a:r>
          </a:p>
        </p:txBody>
      </p:sp>
      <p:grpSp>
        <p:nvGrpSpPr>
          <p:cNvPr id="23" name="Group 22">
            <a:extLst>
              <a:ext uri="{FF2B5EF4-FFF2-40B4-BE49-F238E27FC236}">
                <a16:creationId xmlns:a16="http://schemas.microsoft.com/office/drawing/2014/main" id="{59A760F5-F193-544A-94A8-37FF88DE6F08}"/>
              </a:ext>
            </a:extLst>
          </p:cNvPr>
          <p:cNvGrpSpPr/>
          <p:nvPr/>
        </p:nvGrpSpPr>
        <p:grpSpPr>
          <a:xfrm>
            <a:off x="4024996" y="4153527"/>
            <a:ext cx="1143196" cy="1196649"/>
            <a:chOff x="1223702" y="4452059"/>
            <a:chExt cx="1143196" cy="1196649"/>
          </a:xfrm>
        </p:grpSpPr>
        <p:pic>
          <p:nvPicPr>
            <p:cNvPr id="24" name="Picture 23">
              <a:extLst>
                <a:ext uri="{FF2B5EF4-FFF2-40B4-BE49-F238E27FC236}">
                  <a16:creationId xmlns:a16="http://schemas.microsoft.com/office/drawing/2014/main" id="{20B373A6-8FA2-E449-9C0B-0E3DE48132D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23702" y="4452059"/>
              <a:ext cx="1143196" cy="1196649"/>
            </a:xfrm>
            <a:prstGeom prst="rect">
              <a:avLst/>
            </a:prstGeom>
          </p:spPr>
        </p:pic>
        <p:sp>
          <p:nvSpPr>
            <p:cNvPr id="25" name="Oval 24">
              <a:extLst>
                <a:ext uri="{FF2B5EF4-FFF2-40B4-BE49-F238E27FC236}">
                  <a16:creationId xmlns:a16="http://schemas.microsoft.com/office/drawing/2014/main" id="{8410F3D1-C701-474C-9D1D-8DFF0F9F457A}"/>
                </a:ext>
              </a:extLst>
            </p:cNvPr>
            <p:cNvSpPr/>
            <p:nvPr/>
          </p:nvSpPr>
          <p:spPr>
            <a:xfrm>
              <a:off x="1487220" y="4718653"/>
              <a:ext cx="601991" cy="640591"/>
            </a:xfrm>
            <a:prstGeom prst="ellipse">
              <a:avLst/>
            </a:prstGeom>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2810147C-80DF-3142-A18C-BA9D86279CB9}"/>
              </a:ext>
            </a:extLst>
          </p:cNvPr>
          <p:cNvGrpSpPr/>
          <p:nvPr/>
        </p:nvGrpSpPr>
        <p:grpSpPr>
          <a:xfrm>
            <a:off x="1113286" y="3664088"/>
            <a:ext cx="1950349" cy="1396624"/>
            <a:chOff x="3871865" y="3638864"/>
            <a:chExt cx="1959784" cy="1434779"/>
          </a:xfrm>
        </p:grpSpPr>
        <p:sp>
          <p:nvSpPr>
            <p:cNvPr id="35" name="Oval 34">
              <a:extLst>
                <a:ext uri="{FF2B5EF4-FFF2-40B4-BE49-F238E27FC236}">
                  <a16:creationId xmlns:a16="http://schemas.microsoft.com/office/drawing/2014/main" id="{C2BEA325-C143-CE43-A681-34169A7700BF}"/>
                </a:ext>
              </a:extLst>
            </p:cNvPr>
            <p:cNvSpPr/>
            <p:nvPr/>
          </p:nvSpPr>
          <p:spPr>
            <a:xfrm>
              <a:off x="3871865" y="4127847"/>
              <a:ext cx="1778637" cy="889058"/>
            </a:xfrm>
            <a:prstGeom prst="ellipse">
              <a:avLst/>
            </a:prstGeom>
            <a:solidFill>
              <a:schemeClr val="accent1">
                <a:alpha val="27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42BE3150-4266-0444-8562-A94D06E39C72}"/>
                </a:ext>
              </a:extLst>
            </p:cNvPr>
            <p:cNvSpPr/>
            <p:nvPr/>
          </p:nvSpPr>
          <p:spPr>
            <a:xfrm>
              <a:off x="3871865" y="382019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C72D00A-E79D-6344-AA0E-4A5F8F154D30}"/>
                </a:ext>
              </a:extLst>
            </p:cNvPr>
            <p:cNvSpPr/>
            <p:nvPr/>
          </p:nvSpPr>
          <p:spPr>
            <a:xfrm>
              <a:off x="4175957" y="3638864"/>
              <a:ext cx="1099183" cy="1038566"/>
            </a:xfrm>
            <a:prstGeom prst="ellipse">
              <a:avLst/>
            </a:prstGeom>
            <a:solidFill>
              <a:schemeClr val="accent1">
                <a:alpha val="78000"/>
              </a:schemeClr>
            </a:solidFill>
            <a:ln>
              <a:solidFill>
                <a:schemeClr val="accent1">
                  <a:shade val="50000"/>
                </a:schemeClr>
              </a:solid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47547B6-AB82-4B41-A991-278C771F0C96}"/>
                </a:ext>
              </a:extLst>
            </p:cNvPr>
            <p:cNvSpPr/>
            <p:nvPr/>
          </p:nvSpPr>
          <p:spPr>
            <a:xfrm>
              <a:off x="4643581" y="3656032"/>
              <a:ext cx="1039235" cy="981924"/>
            </a:xfrm>
            <a:prstGeom prst="ellipse">
              <a:avLst/>
            </a:prstGeom>
            <a:solidFill>
              <a:schemeClr val="accent1">
                <a:alpha val="52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8911A9B8-8166-EA4C-B787-AB103C0D2B71}"/>
                </a:ext>
              </a:extLst>
            </p:cNvPr>
            <p:cNvSpPr/>
            <p:nvPr/>
          </p:nvSpPr>
          <p:spPr>
            <a:xfrm>
              <a:off x="4792414" y="3893918"/>
              <a:ext cx="1039235" cy="981924"/>
            </a:xfrm>
            <a:prstGeom prst="ellipse">
              <a:avLst/>
            </a:prstGeom>
            <a:solidFill>
              <a:schemeClr val="accent1">
                <a:alpha val="78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3E8545B-F721-AE42-90C7-4449EF3B9A3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248123" y="4051667"/>
              <a:ext cx="1209087" cy="1021976"/>
            </a:xfrm>
            <a:prstGeom prst="rect">
              <a:avLst/>
            </a:prstGeom>
          </p:spPr>
        </p:pic>
        <p:sp>
          <p:nvSpPr>
            <p:cNvPr id="41" name="Oval 40">
              <a:extLst>
                <a:ext uri="{FF2B5EF4-FFF2-40B4-BE49-F238E27FC236}">
                  <a16:creationId xmlns:a16="http://schemas.microsoft.com/office/drawing/2014/main" id="{AD9FBFCF-4AE1-7743-82A9-3312B5B4B13B}"/>
                </a:ext>
              </a:extLst>
            </p:cNvPr>
            <p:cNvSpPr/>
            <p:nvPr/>
          </p:nvSpPr>
          <p:spPr>
            <a:xfrm>
              <a:off x="4082020" y="3836884"/>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A6AE9101-75A5-DE42-9082-BC49B22BBCE0}"/>
                </a:ext>
              </a:extLst>
            </p:cNvPr>
            <p:cNvSpPr/>
            <p:nvPr/>
          </p:nvSpPr>
          <p:spPr>
            <a:xfrm>
              <a:off x="4551409" y="3656032"/>
              <a:ext cx="808280" cy="751011"/>
            </a:xfrm>
            <a:prstGeom prst="ellipse">
              <a:avLst/>
            </a:prstGeom>
            <a:solidFill>
              <a:schemeClr val="accent1">
                <a:alpha val="40000"/>
              </a:schemeClr>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DE7115DA-259A-9E4D-AE39-6EE30A77B6B1}"/>
                </a:ext>
              </a:extLst>
            </p:cNvPr>
            <p:cNvSpPr/>
            <p:nvPr/>
          </p:nvSpPr>
          <p:spPr>
            <a:xfrm>
              <a:off x="4927052" y="3874721"/>
              <a:ext cx="740183" cy="699364"/>
            </a:xfrm>
            <a:prstGeom prst="ellipse">
              <a:avLst/>
            </a:prstGeom>
            <a:solidFill>
              <a:schemeClr val="accent1"/>
            </a:solidFill>
            <a:ln>
              <a:solidFill>
                <a:schemeClr val="accent1">
                  <a:shade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a:extLst>
              <a:ext uri="{FF2B5EF4-FFF2-40B4-BE49-F238E27FC236}">
                <a16:creationId xmlns:a16="http://schemas.microsoft.com/office/drawing/2014/main" id="{31AA5A4C-DFA2-0D49-B4E5-F8DE486C5F6C}"/>
              </a:ext>
            </a:extLst>
          </p:cNvPr>
          <p:cNvSpPr/>
          <p:nvPr/>
        </p:nvSpPr>
        <p:spPr>
          <a:xfrm>
            <a:off x="5154023" y="5036995"/>
            <a:ext cx="3016732" cy="1200329"/>
          </a:xfrm>
          <a:prstGeom prst="rect">
            <a:avLst/>
          </a:prstGeom>
        </p:spPr>
        <p:txBody>
          <a:bodyPr wrap="square">
            <a:spAutoFit/>
          </a:bodyPr>
          <a:lstStyle/>
          <a:p>
            <a:r>
              <a:rPr lang="en-US" sz="1200" dirty="0">
                <a:latin typeface="Arial Regular" charset="0"/>
                <a:cs typeface="Arial Regular" charset="0"/>
              </a:rPr>
              <a:t>A red alert is sent to monitoring personnel, and your Loner Mobile will sound. If you wish to silence this audible alert, you can press </a:t>
            </a:r>
            <a:r>
              <a:rPr lang="en-US" sz="1200" i="1" dirty="0">
                <a:latin typeface="Arial Regular" charset="0"/>
                <a:cs typeface="Arial Regular" charset="0"/>
              </a:rPr>
              <a:t>acknowledge &amp; check in. </a:t>
            </a:r>
            <a:r>
              <a:rPr lang="en-US" sz="1200" dirty="0">
                <a:latin typeface="Arial Regular" charset="0"/>
                <a:cs typeface="Arial Regular" charset="0"/>
              </a:rPr>
              <a:t>Remember, this does not cancel the alert sent to monitoring personnel.</a:t>
            </a:r>
          </a:p>
        </p:txBody>
      </p:sp>
      <p:grpSp>
        <p:nvGrpSpPr>
          <p:cNvPr id="29" name="Group 28">
            <a:extLst>
              <a:ext uri="{FF2B5EF4-FFF2-40B4-BE49-F238E27FC236}">
                <a16:creationId xmlns:a16="http://schemas.microsoft.com/office/drawing/2014/main" id="{BAB77E45-D203-FF4A-B719-4ABF0E560F03}"/>
              </a:ext>
            </a:extLst>
          </p:cNvPr>
          <p:cNvGrpSpPr/>
          <p:nvPr/>
        </p:nvGrpSpPr>
        <p:grpSpPr>
          <a:xfrm>
            <a:off x="5159919" y="1774925"/>
            <a:ext cx="1820688" cy="3140055"/>
            <a:chOff x="5140183" y="1774926"/>
            <a:chExt cx="1820688" cy="3140055"/>
          </a:xfrm>
        </p:grpSpPr>
        <p:pic>
          <p:nvPicPr>
            <p:cNvPr id="30" name="Picture 29">
              <a:extLst>
                <a:ext uri="{FF2B5EF4-FFF2-40B4-BE49-F238E27FC236}">
                  <a16:creationId xmlns:a16="http://schemas.microsoft.com/office/drawing/2014/main" id="{BCFB345C-2F3C-494D-B9C3-27150556ACC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140183" y="1774926"/>
              <a:ext cx="1820688" cy="3140055"/>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19CA25BC-91CD-8F4F-8951-155EEB976C4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220837" y="2341648"/>
              <a:ext cx="1659380" cy="2085572"/>
            </a:xfrm>
            <a:prstGeom prst="rect">
              <a:avLst/>
            </a:prstGeom>
          </p:spPr>
        </p:pic>
      </p:grpSp>
    </p:spTree>
    <p:extLst>
      <p:ext uri="{BB962C8B-B14F-4D97-AF65-F5344CB8AC3E}">
        <p14:creationId xmlns:p14="http://schemas.microsoft.com/office/powerpoint/2010/main" val="24356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0"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92D9984-E5EC-CD45-9173-F51C03D722D9}"/>
              </a:ext>
            </a:extLst>
          </p:cNvPr>
          <p:cNvGrpSpPr/>
          <p:nvPr/>
        </p:nvGrpSpPr>
        <p:grpSpPr>
          <a:xfrm>
            <a:off x="2347036" y="1805155"/>
            <a:ext cx="1829685" cy="3247690"/>
            <a:chOff x="2437536" y="1805155"/>
            <a:chExt cx="1829685" cy="3247690"/>
          </a:xfrm>
        </p:grpSpPr>
        <p:pic>
          <p:nvPicPr>
            <p:cNvPr id="17" name="Picture 16">
              <a:extLst>
                <a:ext uri="{FF2B5EF4-FFF2-40B4-BE49-F238E27FC236}">
                  <a16:creationId xmlns:a16="http://schemas.microsoft.com/office/drawing/2014/main" id="{D720AB16-3D41-CE4C-BDD6-236C6D0466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47876" y="2613065"/>
              <a:ext cx="1209003" cy="1688465"/>
            </a:xfrm>
            <a:prstGeom prst="rect">
              <a:avLst/>
            </a:prstGeom>
          </p:spPr>
        </p:pic>
        <p:grpSp>
          <p:nvGrpSpPr>
            <p:cNvPr id="16" name="Group 15">
              <a:extLst>
                <a:ext uri="{FF2B5EF4-FFF2-40B4-BE49-F238E27FC236}">
                  <a16:creationId xmlns:a16="http://schemas.microsoft.com/office/drawing/2014/main" id="{4B024BBF-42F9-024F-89ED-4C0F8241954E}"/>
                </a:ext>
              </a:extLst>
            </p:cNvPr>
            <p:cNvGrpSpPr/>
            <p:nvPr/>
          </p:nvGrpSpPr>
          <p:grpSpPr>
            <a:xfrm>
              <a:off x="2437536" y="1805155"/>
              <a:ext cx="1829685" cy="3247690"/>
              <a:chOff x="2437536" y="1805155"/>
              <a:chExt cx="1829685" cy="3247690"/>
            </a:xfrm>
          </p:grpSpPr>
          <p:pic>
            <p:nvPicPr>
              <p:cNvPr id="19" name="Picture 18">
                <a:extLst>
                  <a:ext uri="{FF2B5EF4-FFF2-40B4-BE49-F238E27FC236}">
                    <a16:creationId xmlns:a16="http://schemas.microsoft.com/office/drawing/2014/main" id="{086A6AF3-AC85-DC45-858E-9CA268B87B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536" y="1805155"/>
                <a:ext cx="1829685" cy="324769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D7B01833-7D86-D04E-B891-4E6057F13BA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43512" y="4736092"/>
                <a:ext cx="1537122" cy="311240"/>
              </a:xfrm>
              <a:prstGeom prst="rect">
                <a:avLst/>
              </a:prstGeom>
            </p:spPr>
          </p:pic>
        </p:grpSp>
      </p:grpSp>
      <p:sp>
        <p:nvSpPr>
          <p:cNvPr id="18" name="Rectangle 17"/>
          <p:cNvSpPr/>
          <p:nvPr/>
        </p:nvSpPr>
        <p:spPr>
          <a:xfrm>
            <a:off x="1432537" y="5353059"/>
            <a:ext cx="2973208" cy="1015663"/>
          </a:xfrm>
          <a:prstGeom prst="rect">
            <a:avLst/>
          </a:prstGeom>
        </p:spPr>
        <p:txBody>
          <a:bodyPr wrap="square">
            <a:spAutoFit/>
          </a:bodyPr>
          <a:lstStyle/>
          <a:p>
            <a:r>
              <a:rPr lang="en-US" sz="1200" dirty="0">
                <a:latin typeface="Arial Regular" charset="0"/>
                <a:cs typeface="Arial Regular" charset="0"/>
              </a:rPr>
              <a:t>To trigger a silent alert, hold the bottom slider on Loner Mobile, press and hold the SOS latch on Loner Duo, or triple press SOS Button (depending on your configuration)</a:t>
            </a:r>
          </a:p>
        </p:txBody>
      </p:sp>
      <p:sp>
        <p:nvSpPr>
          <p:cNvPr id="23" name="Rectangle 22"/>
          <p:cNvSpPr/>
          <p:nvPr/>
        </p:nvSpPr>
        <p:spPr>
          <a:xfrm>
            <a:off x="4912240" y="5353059"/>
            <a:ext cx="3233467" cy="1015663"/>
          </a:xfrm>
          <a:prstGeom prst="rect">
            <a:avLst/>
          </a:prstGeom>
        </p:spPr>
        <p:txBody>
          <a:bodyPr wrap="square">
            <a:spAutoFit/>
          </a:bodyPr>
          <a:lstStyle/>
          <a:p>
            <a:r>
              <a:rPr lang="en-US" sz="1200" dirty="0">
                <a:latin typeface="Arial Regular" charset="0"/>
                <a:cs typeface="Arial Regular" charset="0"/>
              </a:rPr>
              <a:t>A red alert is sent to monitoring personnel. If you wish to return to the main screen, you can press </a:t>
            </a:r>
            <a:r>
              <a:rPr lang="en-US" sz="1200" i="1" dirty="0">
                <a:latin typeface="Arial Regular" charset="0"/>
                <a:cs typeface="Arial Regular" charset="0"/>
              </a:rPr>
              <a:t>acknowledge &amp; check in. </a:t>
            </a:r>
            <a:r>
              <a:rPr lang="en-US" sz="1200" dirty="0">
                <a:latin typeface="Arial Regular" charset="0"/>
                <a:cs typeface="Arial Regular" charset="0"/>
              </a:rPr>
              <a:t>Remember, this does not cancel the alert sent to monitoring personnel.</a:t>
            </a:r>
          </a:p>
        </p:txBody>
      </p:sp>
      <p:pic>
        <p:nvPicPr>
          <p:cNvPr id="26" name="Picture 2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0716" y="4064148"/>
            <a:ext cx="1967794" cy="1311862"/>
          </a:xfrm>
          <a:prstGeom prst="rect">
            <a:avLst/>
          </a:prstGeom>
        </p:spPr>
      </p:pic>
      <p:sp>
        <p:nvSpPr>
          <p:cNvPr id="4" name="Title 3"/>
          <p:cNvSpPr>
            <a:spLocks noGrp="1"/>
          </p:cNvSpPr>
          <p:nvPr>
            <p:ph type="title"/>
          </p:nvPr>
        </p:nvSpPr>
        <p:spPr/>
        <p:txBody>
          <a:bodyPr/>
          <a:lstStyle/>
          <a:p>
            <a:r>
              <a:rPr lang="en-US" dirty="0"/>
              <a:t>SILENT ALERT</a:t>
            </a:r>
          </a:p>
        </p:txBody>
      </p:sp>
      <p:pic>
        <p:nvPicPr>
          <p:cNvPr id="11" name="Picture 10">
            <a:extLst>
              <a:ext uri="{FF2B5EF4-FFF2-40B4-BE49-F238E27FC236}">
                <a16:creationId xmlns:a16="http://schemas.microsoft.com/office/drawing/2014/main" id="{E8B75B8B-80F8-7142-8B91-928225A83AC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33732" y="4244799"/>
            <a:ext cx="1143196" cy="1196649"/>
          </a:xfrm>
          <a:prstGeom prst="rect">
            <a:avLst/>
          </a:prstGeom>
        </p:spPr>
      </p:pic>
      <p:sp>
        <p:nvSpPr>
          <p:cNvPr id="12" name="Rectangle 11">
            <a:extLst>
              <a:ext uri="{FF2B5EF4-FFF2-40B4-BE49-F238E27FC236}">
                <a16:creationId xmlns:a16="http://schemas.microsoft.com/office/drawing/2014/main" id="{4523DCB6-B296-9040-9E37-9C04FFC3E2AA}"/>
              </a:ext>
            </a:extLst>
          </p:cNvPr>
          <p:cNvSpPr/>
          <p:nvPr/>
        </p:nvSpPr>
        <p:spPr>
          <a:xfrm>
            <a:off x="560243" y="1022685"/>
            <a:ext cx="8155493" cy="523220"/>
          </a:xfrm>
          <a:prstGeom prst="rect">
            <a:avLst/>
          </a:prstGeom>
        </p:spPr>
        <p:txBody>
          <a:bodyPr wrap="square">
            <a:spAutoFit/>
          </a:bodyPr>
          <a:lstStyle/>
          <a:p>
            <a:r>
              <a:rPr lang="en-US" sz="1400" dirty="0">
                <a:latin typeface="Arial Regular" charset="0"/>
                <a:cs typeface="Arial Regular" charset="0"/>
              </a:rPr>
              <a:t>If you need help, but don’t want to notify those around you, you can send a silent alert </a:t>
            </a:r>
            <a:br>
              <a:rPr lang="en-US" sz="1400" dirty="0">
                <a:latin typeface="Arial Regular" charset="0"/>
                <a:cs typeface="Arial Regular" charset="0"/>
              </a:rPr>
            </a:br>
            <a:r>
              <a:rPr lang="en-US" sz="1400" dirty="0">
                <a:latin typeface="Arial Regular" charset="0"/>
                <a:cs typeface="Arial Regular" charset="0"/>
              </a:rPr>
              <a:t>to monitoring personnel.</a:t>
            </a:r>
          </a:p>
        </p:txBody>
      </p:sp>
      <p:grpSp>
        <p:nvGrpSpPr>
          <p:cNvPr id="10" name="Group 9">
            <a:extLst>
              <a:ext uri="{FF2B5EF4-FFF2-40B4-BE49-F238E27FC236}">
                <a16:creationId xmlns:a16="http://schemas.microsoft.com/office/drawing/2014/main" id="{9EE72A59-B9FC-0542-B2A3-E0B9F6E8B586}"/>
              </a:ext>
            </a:extLst>
          </p:cNvPr>
          <p:cNvGrpSpPr/>
          <p:nvPr/>
        </p:nvGrpSpPr>
        <p:grpSpPr>
          <a:xfrm>
            <a:off x="4967281" y="1822282"/>
            <a:ext cx="1829685" cy="3254400"/>
            <a:chOff x="4637989" y="1798445"/>
            <a:chExt cx="1829685" cy="3254400"/>
          </a:xfrm>
        </p:grpSpPr>
        <p:pic>
          <p:nvPicPr>
            <p:cNvPr id="13" name="Picture 12">
              <a:extLst>
                <a:ext uri="{FF2B5EF4-FFF2-40B4-BE49-F238E27FC236}">
                  <a16:creationId xmlns:a16="http://schemas.microsoft.com/office/drawing/2014/main" id="{EDBDF8D9-01EE-C34B-8DD3-580039DF54F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37989" y="1798445"/>
              <a:ext cx="1829685" cy="325440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9EB37C9-1AE2-8549-9CF9-1E8710D2E53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754795" y="2775472"/>
              <a:ext cx="1598243" cy="1777573"/>
            </a:xfrm>
            <a:prstGeom prst="rect">
              <a:avLst/>
            </a:prstGeom>
          </p:spPr>
        </p:pic>
      </p:grpSp>
    </p:spTree>
    <p:extLst>
      <p:ext uri="{BB962C8B-B14F-4D97-AF65-F5344CB8AC3E}">
        <p14:creationId xmlns:p14="http://schemas.microsoft.com/office/powerpoint/2010/main" val="143055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139891" y="2488329"/>
            <a:ext cx="2965197" cy="461665"/>
          </a:xfrm>
          <a:prstGeom prst="rect">
            <a:avLst/>
          </a:prstGeom>
        </p:spPr>
        <p:txBody>
          <a:bodyPr wrap="square">
            <a:spAutoFit/>
          </a:bodyPr>
          <a:lstStyle/>
          <a:p>
            <a:r>
              <a:rPr lang="en-US" sz="1200" dirty="0">
                <a:latin typeface="Arial Regular" charset="0"/>
                <a:cs typeface="Arial Regular" charset="0"/>
              </a:rPr>
              <a:t>In Configuration Profile, turn programmable key press on</a:t>
            </a:r>
          </a:p>
        </p:txBody>
      </p:sp>
      <p:sp>
        <p:nvSpPr>
          <p:cNvPr id="21" name="Rectangle 20"/>
          <p:cNvSpPr/>
          <p:nvPr/>
        </p:nvSpPr>
        <p:spPr>
          <a:xfrm>
            <a:off x="5139891" y="3255685"/>
            <a:ext cx="2561438" cy="830997"/>
          </a:xfrm>
          <a:prstGeom prst="rect">
            <a:avLst/>
          </a:prstGeom>
        </p:spPr>
        <p:txBody>
          <a:bodyPr wrap="square">
            <a:spAutoFit/>
          </a:bodyPr>
          <a:lstStyle/>
          <a:p>
            <a:r>
              <a:rPr lang="en-US" sz="1200" dirty="0">
                <a:latin typeface="Arial Regular" charset="0"/>
                <a:cs typeface="Arial Regular" charset="0"/>
              </a:rPr>
              <a:t>From the dropdown menu, select if you want the feature to </a:t>
            </a:r>
            <a:r>
              <a:rPr lang="en-US" sz="1200" i="1" dirty="0">
                <a:latin typeface="Arial Regular" charset="0"/>
                <a:cs typeface="Arial Regular" charset="0"/>
              </a:rPr>
              <a:t>check in</a:t>
            </a:r>
            <a:r>
              <a:rPr lang="en-US" sz="1200" dirty="0">
                <a:latin typeface="Arial Regular" charset="0"/>
                <a:cs typeface="Arial Regular" charset="0"/>
              </a:rPr>
              <a:t>, </a:t>
            </a:r>
            <a:r>
              <a:rPr lang="en-US" sz="1200" i="1" dirty="0">
                <a:latin typeface="Arial Regular" charset="0"/>
                <a:cs typeface="Arial Regular" charset="0"/>
              </a:rPr>
              <a:t>send an emergency alert </a:t>
            </a:r>
            <a:r>
              <a:rPr lang="en-US" sz="1200" dirty="0">
                <a:latin typeface="Arial Regular" charset="0"/>
                <a:cs typeface="Arial Regular" charset="0"/>
              </a:rPr>
              <a:t>or </a:t>
            </a:r>
            <a:r>
              <a:rPr lang="en-US" sz="1200" i="1" dirty="0">
                <a:latin typeface="Arial Regular" charset="0"/>
                <a:cs typeface="Arial Regular" charset="0"/>
              </a:rPr>
              <a:t>silent alert</a:t>
            </a:r>
          </a:p>
        </p:txBody>
      </p:sp>
      <p:sp>
        <p:nvSpPr>
          <p:cNvPr id="22" name="Rectangle 21"/>
          <p:cNvSpPr/>
          <p:nvPr/>
        </p:nvSpPr>
        <p:spPr>
          <a:xfrm>
            <a:off x="5139891" y="4314433"/>
            <a:ext cx="2384605" cy="646331"/>
          </a:xfrm>
          <a:prstGeom prst="rect">
            <a:avLst/>
          </a:prstGeom>
        </p:spPr>
        <p:txBody>
          <a:bodyPr wrap="square">
            <a:spAutoFit/>
          </a:bodyPr>
          <a:lstStyle/>
          <a:p>
            <a:r>
              <a:rPr lang="en-US" sz="1200" dirty="0">
                <a:latin typeface="Arial Regular" charset="0"/>
                <a:cs typeface="Arial Regular" charset="0"/>
              </a:rPr>
              <a:t>Press the power button on your Android three times to trigger your selected feature</a:t>
            </a:r>
          </a:p>
        </p:txBody>
      </p:sp>
      <p:sp>
        <p:nvSpPr>
          <p:cNvPr id="23" name="Rectangle 22"/>
          <p:cNvSpPr/>
          <p:nvPr/>
        </p:nvSpPr>
        <p:spPr>
          <a:xfrm>
            <a:off x="624021" y="1459533"/>
            <a:ext cx="8155493" cy="307777"/>
          </a:xfrm>
          <a:prstGeom prst="rect">
            <a:avLst/>
          </a:prstGeom>
        </p:spPr>
        <p:txBody>
          <a:bodyPr wrap="square">
            <a:spAutoFit/>
          </a:bodyPr>
          <a:lstStyle/>
          <a:p>
            <a:r>
              <a:rPr lang="en-US" sz="1400" dirty="0">
                <a:latin typeface="Arial Regular" charset="0"/>
                <a:cs typeface="Arial Regular" charset="0"/>
              </a:rPr>
              <a:t>Check in, send an emergency or silent alert with a triple press of your power button.</a:t>
            </a:r>
          </a:p>
        </p:txBody>
      </p:sp>
      <p:sp>
        <p:nvSpPr>
          <p:cNvPr id="2" name="Title 1"/>
          <p:cNvSpPr>
            <a:spLocks noGrp="1"/>
          </p:cNvSpPr>
          <p:nvPr>
            <p:ph type="title"/>
          </p:nvPr>
        </p:nvSpPr>
        <p:spPr/>
        <p:txBody>
          <a:bodyPr/>
          <a:lstStyle/>
          <a:p>
            <a:r>
              <a:rPr lang="en-US" dirty="0"/>
              <a:t>ANDROID ONLY - PROGRAMMABLE KEY PRESS</a:t>
            </a:r>
          </a:p>
        </p:txBody>
      </p:sp>
      <p:pic>
        <p:nvPicPr>
          <p:cNvPr id="6" name="Picture 5">
            <a:extLst>
              <a:ext uri="{FF2B5EF4-FFF2-40B4-BE49-F238E27FC236}">
                <a16:creationId xmlns:a16="http://schemas.microsoft.com/office/drawing/2014/main" id="{88953B78-A7B8-3C46-86F7-59CF9D045E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64579" y="855401"/>
            <a:ext cx="1129164" cy="334567"/>
          </a:xfrm>
          <a:prstGeom prst="rect">
            <a:avLst/>
          </a:prstGeom>
        </p:spPr>
      </p:pic>
      <p:pic>
        <p:nvPicPr>
          <p:cNvPr id="5" name="Picture 4">
            <a:extLst>
              <a:ext uri="{FF2B5EF4-FFF2-40B4-BE49-F238E27FC236}">
                <a16:creationId xmlns:a16="http://schemas.microsoft.com/office/drawing/2014/main" id="{2D9EEF8E-99E4-C04B-A1E8-33DC586B2E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0016" y="2008572"/>
            <a:ext cx="2241751" cy="3562763"/>
          </a:xfrm>
          <a:prstGeom prst="rect">
            <a:avLst/>
          </a:prstGeom>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2771504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6" name="TextBox 5"/>
          <p:cNvSpPr txBox="1"/>
          <p:nvPr/>
        </p:nvSpPr>
        <p:spPr>
          <a:xfrm>
            <a:off x="2324700" y="3061472"/>
            <a:ext cx="449460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NOTIFICATIONS</a:t>
            </a:r>
          </a:p>
        </p:txBody>
      </p:sp>
    </p:spTree>
    <p:extLst>
      <p:ext uri="{BB962C8B-B14F-4D97-AF65-F5344CB8AC3E}">
        <p14:creationId xmlns:p14="http://schemas.microsoft.com/office/powerpoint/2010/main" val="108698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8869" y="998634"/>
            <a:ext cx="4848674" cy="369332"/>
          </a:xfrm>
          <a:prstGeom prst="rect">
            <a:avLst/>
          </a:prstGeom>
          <a:noFill/>
        </p:spPr>
        <p:txBody>
          <a:bodyPr wrap="square" rtlCol="0">
            <a:spAutoFit/>
          </a:bodyPr>
          <a:lstStyle/>
          <a:p>
            <a:pPr algn="ctr"/>
            <a:r>
              <a:rPr lang="en-US" dirty="0">
                <a:latin typeface="Arial Regular" charset="0"/>
                <a:cs typeface="Arial Regular" charset="0"/>
              </a:rPr>
              <a:t>Network Error</a:t>
            </a:r>
          </a:p>
        </p:txBody>
      </p:sp>
      <p:sp>
        <p:nvSpPr>
          <p:cNvPr id="20" name="TextBox 19"/>
          <p:cNvSpPr txBox="1"/>
          <p:nvPr/>
        </p:nvSpPr>
        <p:spPr>
          <a:xfrm>
            <a:off x="1016979" y="5264948"/>
            <a:ext cx="2536979" cy="1477328"/>
          </a:xfrm>
          <a:prstGeom prst="rect">
            <a:avLst/>
          </a:prstGeom>
          <a:noFill/>
        </p:spPr>
        <p:txBody>
          <a:bodyPr wrap="square" rtlCol="0">
            <a:spAutoFit/>
          </a:bodyPr>
          <a:lstStyle/>
          <a:p>
            <a:r>
              <a:rPr lang="en-US" sz="1200" dirty="0">
                <a:latin typeface="Arial Regular" charset="0"/>
                <a:cs typeface="Arial Regular" charset="0"/>
              </a:rPr>
              <a:t>Loner Mobile will notify you if there is a network error. Loner Mobile needs a network connection to monitor your safety.</a:t>
            </a:r>
          </a:p>
          <a:p>
            <a:endParaRPr lang="en-US" sz="1400" dirty="0">
              <a:latin typeface="Arial Regular" charset="0"/>
              <a:cs typeface="Arial Regular" charset="0"/>
            </a:endParaRPr>
          </a:p>
          <a:p>
            <a:endParaRPr lang="en-US" sz="1400" dirty="0">
              <a:latin typeface="Arial Regular" charset="0"/>
              <a:cs typeface="Arial Regular" charset="0"/>
            </a:endParaRPr>
          </a:p>
          <a:p>
            <a:endParaRPr lang="en-US" sz="1400" dirty="0">
              <a:latin typeface="Arial Regular" charset="0"/>
              <a:cs typeface="Arial Regular" charset="0"/>
            </a:endParaRPr>
          </a:p>
        </p:txBody>
      </p:sp>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t="3502"/>
          <a:stretch/>
        </p:blipFill>
        <p:spPr>
          <a:xfrm>
            <a:off x="1215792" y="1481111"/>
            <a:ext cx="2139355" cy="366433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4292467" y="1018134"/>
            <a:ext cx="4848674" cy="369332"/>
          </a:xfrm>
          <a:prstGeom prst="rect">
            <a:avLst/>
          </a:prstGeom>
          <a:noFill/>
        </p:spPr>
        <p:txBody>
          <a:bodyPr wrap="square" rtlCol="0">
            <a:spAutoFit/>
          </a:bodyPr>
          <a:lstStyle/>
          <a:p>
            <a:pPr algn="ctr"/>
            <a:r>
              <a:rPr lang="en-US" dirty="0">
                <a:latin typeface="Arial Regular" charset="0"/>
                <a:cs typeface="Arial Regular" charset="0"/>
              </a:rPr>
              <a:t>Low battery</a:t>
            </a:r>
          </a:p>
        </p:txBody>
      </p:sp>
      <p:sp>
        <p:nvSpPr>
          <p:cNvPr id="10" name="TextBox 9"/>
          <p:cNvSpPr txBox="1"/>
          <p:nvPr/>
        </p:nvSpPr>
        <p:spPr>
          <a:xfrm>
            <a:off x="5388478" y="1832684"/>
            <a:ext cx="3234001" cy="1384995"/>
          </a:xfrm>
          <a:prstGeom prst="rect">
            <a:avLst/>
          </a:prstGeom>
          <a:noFill/>
        </p:spPr>
        <p:txBody>
          <a:bodyPr wrap="square" rtlCol="0">
            <a:spAutoFit/>
          </a:bodyPr>
          <a:lstStyle/>
          <a:p>
            <a:r>
              <a:rPr lang="en-US" sz="1200" dirty="0">
                <a:latin typeface="Arial Regular" charset="0"/>
                <a:cs typeface="Arial Regular" charset="0"/>
              </a:rPr>
              <a:t>Loner Duo is configured to signal to you when the battery falls below a certain configured percentage.</a:t>
            </a:r>
          </a:p>
          <a:p>
            <a:endParaRPr lang="en-US" sz="1200" dirty="0">
              <a:latin typeface="Arial Regular" charset="0"/>
              <a:cs typeface="Arial Regular" charset="0"/>
            </a:endParaRPr>
          </a:p>
          <a:p>
            <a:r>
              <a:rPr lang="en-US" sz="1200" dirty="0">
                <a:latin typeface="Arial Regular" charset="0"/>
                <a:cs typeface="Arial Regular" charset="0"/>
              </a:rPr>
              <a:t>Low battery alarm is characterized by a short beep and a quick flash every 5 minutes. Charge Loner Duo as soon as possible.</a:t>
            </a:r>
          </a:p>
        </p:txBody>
      </p:sp>
      <p:pic>
        <p:nvPicPr>
          <p:cNvPr id="13" name="low battery - tri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7992" y="2456439"/>
            <a:ext cx="307168" cy="307168"/>
          </a:xfrm>
          <a:prstGeom prst="rect">
            <a:avLst/>
          </a:prstGeom>
        </p:spPr>
      </p:pic>
      <p:sp>
        <p:nvSpPr>
          <p:cNvPr id="3" name="Title 2"/>
          <p:cNvSpPr>
            <a:spLocks noGrp="1"/>
          </p:cNvSpPr>
          <p:nvPr>
            <p:ph type="title"/>
          </p:nvPr>
        </p:nvSpPr>
        <p:spPr/>
        <p:txBody>
          <a:bodyPr/>
          <a:lstStyle/>
          <a:p>
            <a:r>
              <a:rPr lang="en-US" dirty="0"/>
              <a:t>NOTIFICATIONS</a:t>
            </a:r>
          </a:p>
        </p:txBody>
      </p:sp>
      <p:sp>
        <p:nvSpPr>
          <p:cNvPr id="15" name="TextBox 14">
            <a:extLst>
              <a:ext uri="{FF2B5EF4-FFF2-40B4-BE49-F238E27FC236}">
                <a16:creationId xmlns:a16="http://schemas.microsoft.com/office/drawing/2014/main" id="{2AF2F70A-5BBB-084E-BF83-47615D4D72C3}"/>
              </a:ext>
            </a:extLst>
          </p:cNvPr>
          <p:cNvSpPr txBox="1"/>
          <p:nvPr/>
        </p:nvSpPr>
        <p:spPr>
          <a:xfrm>
            <a:off x="5446660" y="3729208"/>
            <a:ext cx="3417370" cy="338554"/>
          </a:xfrm>
          <a:prstGeom prst="rect">
            <a:avLst/>
          </a:prstGeom>
          <a:noFill/>
        </p:spPr>
        <p:txBody>
          <a:bodyPr wrap="square" rtlCol="0">
            <a:spAutoFit/>
          </a:bodyPr>
          <a:lstStyle/>
          <a:p>
            <a:r>
              <a:rPr lang="en-US" sz="1600" dirty="0">
                <a:latin typeface="Arial Regular" charset="0"/>
                <a:cs typeface="Arial Regular" charset="0"/>
              </a:rPr>
              <a:t>SOS Button</a:t>
            </a:r>
          </a:p>
        </p:txBody>
      </p:sp>
      <p:pic>
        <p:nvPicPr>
          <p:cNvPr id="16" name="Picture 15">
            <a:extLst>
              <a:ext uri="{FF2B5EF4-FFF2-40B4-BE49-F238E27FC236}">
                <a16:creationId xmlns:a16="http://schemas.microsoft.com/office/drawing/2014/main" id="{7D9F0214-8A77-684C-9EB6-AF8F7CDC92D0}"/>
              </a:ext>
            </a:extLst>
          </p:cNvPr>
          <p:cNvPicPr>
            <a:picLocks noChangeAspect="1"/>
          </p:cNvPicPr>
          <p:nvPr/>
        </p:nvPicPr>
        <p:blipFill>
          <a:blip r:embed="rId7"/>
          <a:stretch>
            <a:fillRect/>
          </a:stretch>
        </p:blipFill>
        <p:spPr>
          <a:xfrm>
            <a:off x="5551425" y="5758406"/>
            <a:ext cx="200878" cy="327748"/>
          </a:xfrm>
          <a:prstGeom prst="rect">
            <a:avLst/>
          </a:prstGeom>
        </p:spPr>
      </p:pic>
      <p:pic>
        <p:nvPicPr>
          <p:cNvPr id="17" name="Picture 16">
            <a:extLst>
              <a:ext uri="{FF2B5EF4-FFF2-40B4-BE49-F238E27FC236}">
                <a16:creationId xmlns:a16="http://schemas.microsoft.com/office/drawing/2014/main" id="{0F8B9178-6948-B34D-B1E8-8456425E2AE5}"/>
              </a:ext>
            </a:extLst>
          </p:cNvPr>
          <p:cNvPicPr>
            <a:picLocks noChangeAspect="1"/>
          </p:cNvPicPr>
          <p:nvPr/>
        </p:nvPicPr>
        <p:blipFill>
          <a:blip r:embed="rId8"/>
          <a:stretch>
            <a:fillRect/>
          </a:stretch>
        </p:blipFill>
        <p:spPr>
          <a:xfrm>
            <a:off x="5551425" y="4700199"/>
            <a:ext cx="200878" cy="327748"/>
          </a:xfrm>
          <a:prstGeom prst="rect">
            <a:avLst/>
          </a:prstGeom>
        </p:spPr>
      </p:pic>
      <p:pic>
        <p:nvPicPr>
          <p:cNvPr id="18" name="Picture 17">
            <a:extLst>
              <a:ext uri="{FF2B5EF4-FFF2-40B4-BE49-F238E27FC236}">
                <a16:creationId xmlns:a16="http://schemas.microsoft.com/office/drawing/2014/main" id="{7176FEF9-A11E-8246-AC9B-279CEC7EFA02}"/>
              </a:ext>
            </a:extLst>
          </p:cNvPr>
          <p:cNvPicPr>
            <a:picLocks noChangeAspect="1"/>
          </p:cNvPicPr>
          <p:nvPr/>
        </p:nvPicPr>
        <p:blipFill>
          <a:blip r:embed="rId9"/>
          <a:stretch>
            <a:fillRect/>
          </a:stretch>
        </p:blipFill>
        <p:spPr>
          <a:xfrm>
            <a:off x="5551425" y="5226035"/>
            <a:ext cx="200878" cy="327748"/>
          </a:xfrm>
          <a:prstGeom prst="rect">
            <a:avLst/>
          </a:prstGeom>
        </p:spPr>
      </p:pic>
      <p:sp>
        <p:nvSpPr>
          <p:cNvPr id="19" name="TextBox 18">
            <a:extLst>
              <a:ext uri="{FF2B5EF4-FFF2-40B4-BE49-F238E27FC236}">
                <a16:creationId xmlns:a16="http://schemas.microsoft.com/office/drawing/2014/main" id="{50EE14F2-EA79-CC4A-B7AE-1B536A035D1A}"/>
              </a:ext>
            </a:extLst>
          </p:cNvPr>
          <p:cNvSpPr txBox="1"/>
          <p:nvPr/>
        </p:nvSpPr>
        <p:spPr>
          <a:xfrm>
            <a:off x="5446660" y="4087262"/>
            <a:ext cx="3112203" cy="461665"/>
          </a:xfrm>
          <a:prstGeom prst="rect">
            <a:avLst/>
          </a:prstGeom>
          <a:noFill/>
        </p:spPr>
        <p:txBody>
          <a:bodyPr wrap="square" rtlCol="0">
            <a:spAutoFit/>
          </a:bodyPr>
          <a:lstStyle/>
          <a:p>
            <a:pPr>
              <a:spcAft>
                <a:spcPts val="600"/>
              </a:spcAft>
            </a:pPr>
            <a:r>
              <a:rPr lang="en-US" sz="1200" dirty="0">
                <a:latin typeface="Arial Regular" charset="0"/>
                <a:cs typeface="Arial Regular" charset="0"/>
              </a:rPr>
              <a:t>Loner Mobile’s battery icon’s color will represent SOS Button’s battery life:</a:t>
            </a:r>
          </a:p>
        </p:txBody>
      </p:sp>
      <p:sp>
        <p:nvSpPr>
          <p:cNvPr id="21" name="TextBox 20">
            <a:extLst>
              <a:ext uri="{FF2B5EF4-FFF2-40B4-BE49-F238E27FC236}">
                <a16:creationId xmlns:a16="http://schemas.microsoft.com/office/drawing/2014/main" id="{08C199EA-C7A4-2243-A0CF-CD85CC389D76}"/>
              </a:ext>
            </a:extLst>
          </p:cNvPr>
          <p:cNvSpPr txBox="1"/>
          <p:nvPr/>
        </p:nvSpPr>
        <p:spPr>
          <a:xfrm>
            <a:off x="5860687" y="4738593"/>
            <a:ext cx="2698176" cy="276999"/>
          </a:xfrm>
          <a:prstGeom prst="rect">
            <a:avLst/>
          </a:prstGeom>
          <a:noFill/>
        </p:spPr>
        <p:txBody>
          <a:bodyPr wrap="square" rtlCol="0">
            <a:spAutoFit/>
          </a:bodyPr>
          <a:lstStyle/>
          <a:p>
            <a:pPr>
              <a:spcAft>
                <a:spcPts val="600"/>
              </a:spcAft>
            </a:pPr>
            <a:r>
              <a:rPr lang="en-US" sz="1200" dirty="0">
                <a:latin typeface="Arial Regular" charset="0"/>
                <a:cs typeface="Arial Regular" charset="0"/>
              </a:rPr>
              <a:t>Battery life is good</a:t>
            </a:r>
          </a:p>
        </p:txBody>
      </p:sp>
      <p:sp>
        <p:nvSpPr>
          <p:cNvPr id="22" name="TextBox 21">
            <a:extLst>
              <a:ext uri="{FF2B5EF4-FFF2-40B4-BE49-F238E27FC236}">
                <a16:creationId xmlns:a16="http://schemas.microsoft.com/office/drawing/2014/main" id="{E8FF3142-AA22-1846-8BDF-72B314165FA6}"/>
              </a:ext>
            </a:extLst>
          </p:cNvPr>
          <p:cNvSpPr txBox="1"/>
          <p:nvPr/>
        </p:nvSpPr>
        <p:spPr>
          <a:xfrm>
            <a:off x="5860687" y="5809155"/>
            <a:ext cx="2698176" cy="276999"/>
          </a:xfrm>
          <a:prstGeom prst="rect">
            <a:avLst/>
          </a:prstGeom>
          <a:noFill/>
        </p:spPr>
        <p:txBody>
          <a:bodyPr wrap="square" rtlCol="0">
            <a:spAutoFit/>
          </a:bodyPr>
          <a:lstStyle/>
          <a:p>
            <a:pPr>
              <a:spcAft>
                <a:spcPts val="600"/>
              </a:spcAft>
            </a:pPr>
            <a:r>
              <a:rPr lang="en-US" sz="1200" dirty="0">
                <a:latin typeface="Arial Regular" charset="0"/>
                <a:cs typeface="Arial Regular" charset="0"/>
              </a:rPr>
              <a:t>Change SOS Button’s battery</a:t>
            </a:r>
          </a:p>
        </p:txBody>
      </p:sp>
      <p:sp>
        <p:nvSpPr>
          <p:cNvPr id="23" name="TextBox 22">
            <a:extLst>
              <a:ext uri="{FF2B5EF4-FFF2-40B4-BE49-F238E27FC236}">
                <a16:creationId xmlns:a16="http://schemas.microsoft.com/office/drawing/2014/main" id="{D3087F99-8558-4140-B486-10DACBFF161F}"/>
              </a:ext>
            </a:extLst>
          </p:cNvPr>
          <p:cNvSpPr txBox="1"/>
          <p:nvPr/>
        </p:nvSpPr>
        <p:spPr>
          <a:xfrm>
            <a:off x="5860687" y="5236020"/>
            <a:ext cx="3177887" cy="276999"/>
          </a:xfrm>
          <a:prstGeom prst="rect">
            <a:avLst/>
          </a:prstGeom>
          <a:noFill/>
        </p:spPr>
        <p:txBody>
          <a:bodyPr wrap="square" rtlCol="0">
            <a:spAutoFit/>
          </a:bodyPr>
          <a:lstStyle/>
          <a:p>
            <a:pPr>
              <a:spcAft>
                <a:spcPts val="600"/>
              </a:spcAft>
            </a:pPr>
            <a:r>
              <a:rPr lang="en-US" sz="1200" dirty="0">
                <a:latin typeface="Arial Regular" charset="0"/>
                <a:cs typeface="Arial Regular" charset="0"/>
              </a:rPr>
              <a:t>Battery low, have a CR2032 on hand</a:t>
            </a:r>
          </a:p>
        </p:txBody>
      </p:sp>
      <p:pic>
        <p:nvPicPr>
          <p:cNvPr id="24" name="Picture 23">
            <a:extLst>
              <a:ext uri="{FF2B5EF4-FFF2-40B4-BE49-F238E27FC236}">
                <a16:creationId xmlns:a16="http://schemas.microsoft.com/office/drawing/2014/main" id="{D884A540-D0BE-B742-9E2A-AB4330F694D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84398" y="3505505"/>
            <a:ext cx="967027" cy="1012243"/>
          </a:xfrm>
          <a:prstGeom prst="rect">
            <a:avLst/>
          </a:prstGeom>
        </p:spPr>
      </p:pic>
      <p:sp>
        <p:nvSpPr>
          <p:cNvPr id="25" name="TextBox 24">
            <a:extLst>
              <a:ext uri="{FF2B5EF4-FFF2-40B4-BE49-F238E27FC236}">
                <a16:creationId xmlns:a16="http://schemas.microsoft.com/office/drawing/2014/main" id="{310A2E0E-0862-274C-831D-E632A7F39A1A}"/>
              </a:ext>
            </a:extLst>
          </p:cNvPr>
          <p:cNvSpPr txBox="1"/>
          <p:nvPr/>
        </p:nvSpPr>
        <p:spPr>
          <a:xfrm>
            <a:off x="5357984" y="1519359"/>
            <a:ext cx="3417370" cy="338554"/>
          </a:xfrm>
          <a:prstGeom prst="rect">
            <a:avLst/>
          </a:prstGeom>
          <a:noFill/>
        </p:spPr>
        <p:txBody>
          <a:bodyPr wrap="square" rtlCol="0">
            <a:spAutoFit/>
          </a:bodyPr>
          <a:lstStyle/>
          <a:p>
            <a:r>
              <a:rPr lang="en-US" sz="1600" dirty="0">
                <a:latin typeface="Arial Regular" charset="0"/>
                <a:cs typeface="Arial Regular" charset="0"/>
              </a:rPr>
              <a:t>Loner Duo</a:t>
            </a:r>
          </a:p>
        </p:txBody>
      </p:sp>
      <p:pic>
        <p:nvPicPr>
          <p:cNvPr id="26" name="Picture 25">
            <a:extLst>
              <a:ext uri="{FF2B5EF4-FFF2-40B4-BE49-F238E27FC236}">
                <a16:creationId xmlns:a16="http://schemas.microsoft.com/office/drawing/2014/main" id="{DF44CC2A-B87B-E846-B153-B4076D2C62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88304" y="1463538"/>
            <a:ext cx="1258356" cy="1012243"/>
          </a:xfrm>
          <a:prstGeom prst="rect">
            <a:avLst/>
          </a:prstGeom>
        </p:spPr>
      </p:pic>
    </p:spTree>
    <p:extLst>
      <p:ext uri="{BB962C8B-B14F-4D97-AF65-F5344CB8AC3E}">
        <p14:creationId xmlns:p14="http://schemas.microsoft.com/office/powerpoint/2010/main" val="3083031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00476" y="1178454"/>
            <a:ext cx="4848674" cy="369332"/>
          </a:xfrm>
          <a:prstGeom prst="rect">
            <a:avLst/>
          </a:prstGeom>
          <a:noFill/>
        </p:spPr>
        <p:txBody>
          <a:bodyPr wrap="square" rtlCol="0">
            <a:spAutoFit/>
          </a:bodyPr>
          <a:lstStyle/>
          <a:p>
            <a:pPr algn="ctr"/>
            <a:r>
              <a:rPr lang="en-US" dirty="0">
                <a:latin typeface="Arial Regular" charset="0"/>
                <a:cs typeface="Arial Regular" charset="0"/>
              </a:rPr>
              <a:t>Bluetooth Connection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7183" y="2004888"/>
            <a:ext cx="1791565" cy="1441165"/>
          </a:xfrm>
          <a:prstGeom prst="rect">
            <a:avLst/>
          </a:prstGeom>
        </p:spPr>
      </p:pic>
      <p:cxnSp>
        <p:nvCxnSpPr>
          <p:cNvPr id="8" name="Straight Arrow Connector 7"/>
          <p:cNvCxnSpPr/>
          <p:nvPr/>
        </p:nvCxnSpPr>
        <p:spPr>
          <a:xfrm>
            <a:off x="2971385" y="2753480"/>
            <a:ext cx="3514724" cy="31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3864" y="2396315"/>
            <a:ext cx="1766829" cy="307777"/>
          </a:xfrm>
          <a:prstGeom prst="rect">
            <a:avLst/>
          </a:prstGeom>
          <a:noFill/>
        </p:spPr>
        <p:txBody>
          <a:bodyPr wrap="none" rtlCol="0">
            <a:spAutoFit/>
          </a:bodyPr>
          <a:lstStyle/>
          <a:p>
            <a:pPr algn="ctr"/>
            <a:r>
              <a:rPr lang="en-US" sz="1400" b="1" dirty="0">
                <a:solidFill>
                  <a:schemeClr val="tx2">
                    <a:lumMod val="60000"/>
                    <a:lumOff val="40000"/>
                  </a:schemeClr>
                </a:solidFill>
              </a:rPr>
              <a:t>5 meters or 16 feet</a:t>
            </a:r>
          </a:p>
        </p:txBody>
      </p:sp>
      <p:sp>
        <p:nvSpPr>
          <p:cNvPr id="24" name="TextBox 23"/>
          <p:cNvSpPr txBox="1"/>
          <p:nvPr/>
        </p:nvSpPr>
        <p:spPr>
          <a:xfrm>
            <a:off x="2884933" y="5015852"/>
            <a:ext cx="5431520" cy="1477328"/>
          </a:xfrm>
          <a:prstGeom prst="rect">
            <a:avLst/>
          </a:prstGeom>
          <a:noFill/>
        </p:spPr>
        <p:txBody>
          <a:bodyPr wrap="square" rtlCol="0">
            <a:spAutoFit/>
          </a:bodyPr>
          <a:lstStyle/>
          <a:p>
            <a:pPr>
              <a:spcAft>
                <a:spcPts val="600"/>
              </a:spcAft>
            </a:pPr>
            <a:r>
              <a:rPr lang="en-US" sz="1400" b="1" dirty="0">
                <a:latin typeface="Arial Regular" charset="0"/>
                <a:cs typeface="Arial Regular" charset="0"/>
              </a:rPr>
              <a:t>If your connection is lost</a:t>
            </a:r>
          </a:p>
          <a:p>
            <a:pPr marL="285750" indent="-285750">
              <a:spcAft>
                <a:spcPts val="600"/>
              </a:spcAft>
              <a:buFont typeface="Arial" charset="0"/>
              <a:buChar char="•"/>
            </a:pPr>
            <a:r>
              <a:rPr lang="en-US" sz="1400" dirty="0">
                <a:latin typeface="Arial Regular" charset="0"/>
                <a:cs typeface="Arial Regular" charset="0"/>
              </a:rPr>
              <a:t>The smartphone will display a notification</a:t>
            </a:r>
          </a:p>
          <a:p>
            <a:pPr marL="285750" indent="-285750">
              <a:spcAft>
                <a:spcPts val="600"/>
              </a:spcAft>
              <a:buFont typeface="Arial" charset="0"/>
              <a:buChar char="•"/>
            </a:pPr>
            <a:r>
              <a:rPr lang="en-US" sz="1400" dirty="0">
                <a:latin typeface="Arial Regular" charset="0"/>
                <a:cs typeface="Arial Regular" charset="0"/>
              </a:rPr>
              <a:t>Loner Mobile’s Bluetooth and battery icons will be gray</a:t>
            </a:r>
          </a:p>
          <a:p>
            <a:pPr marL="285750" indent="-285750">
              <a:spcAft>
                <a:spcPts val="600"/>
              </a:spcAft>
              <a:buFont typeface="Arial" charset="0"/>
              <a:buChar char="•"/>
            </a:pPr>
            <a:r>
              <a:rPr lang="en-US" sz="1400" dirty="0">
                <a:latin typeface="Arial Regular" charset="0"/>
                <a:cs typeface="Arial Regular" charset="0"/>
              </a:rPr>
              <a:t>Loner Duo’s SureSafe light will flash green</a:t>
            </a:r>
          </a:p>
          <a:p>
            <a:pPr marL="285750" indent="-285750">
              <a:spcAft>
                <a:spcPts val="600"/>
              </a:spcAft>
              <a:buFont typeface="Arial" charset="0"/>
              <a:buChar char="•"/>
            </a:pPr>
            <a:r>
              <a:rPr lang="en-US" sz="1400" dirty="0">
                <a:latin typeface="Arial Regular" charset="0"/>
                <a:cs typeface="Arial Regular" charset="0"/>
              </a:rPr>
              <a:t>SOS Button will chirp and flash green</a:t>
            </a:r>
          </a:p>
        </p:txBody>
      </p:sp>
      <p:sp>
        <p:nvSpPr>
          <p:cNvPr id="27" name="TextBox 26"/>
          <p:cNvSpPr txBox="1"/>
          <p:nvPr/>
        </p:nvSpPr>
        <p:spPr>
          <a:xfrm>
            <a:off x="3107532" y="1541497"/>
            <a:ext cx="5261215" cy="307777"/>
          </a:xfrm>
          <a:prstGeom prst="rect">
            <a:avLst/>
          </a:prstGeom>
          <a:noFill/>
        </p:spPr>
        <p:txBody>
          <a:bodyPr wrap="square" rtlCol="0">
            <a:spAutoFit/>
          </a:bodyPr>
          <a:lstStyle/>
          <a:p>
            <a:pPr algn="ctr"/>
            <a:r>
              <a:rPr lang="en-US" sz="1400" dirty="0">
                <a:latin typeface="Arial" charset="0"/>
                <a:ea typeface="Arial" charset="0"/>
                <a:cs typeface="Arial" charset="0"/>
              </a:rPr>
              <a:t>Be sure to keep your device within range of the smartphone.</a:t>
            </a:r>
          </a:p>
        </p:txBody>
      </p:sp>
      <p:sp>
        <p:nvSpPr>
          <p:cNvPr id="4" name="Title 3"/>
          <p:cNvSpPr>
            <a:spLocks noGrp="1"/>
          </p:cNvSpPr>
          <p:nvPr>
            <p:ph type="title"/>
          </p:nvPr>
        </p:nvSpPr>
        <p:spPr/>
        <p:txBody>
          <a:bodyPr/>
          <a:lstStyle/>
          <a:p>
            <a:r>
              <a:rPr lang="en-US" dirty="0"/>
              <a:t>NOTIFICATIONS</a:t>
            </a:r>
          </a:p>
        </p:txBody>
      </p:sp>
      <p:cxnSp>
        <p:nvCxnSpPr>
          <p:cNvPr id="10" name="Straight Arrow Connector 9"/>
          <p:cNvCxnSpPr/>
          <p:nvPr/>
        </p:nvCxnSpPr>
        <p:spPr>
          <a:xfrm>
            <a:off x="3000476" y="3577960"/>
            <a:ext cx="161199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03546" y="2953751"/>
            <a:ext cx="1143196" cy="1196649"/>
          </a:xfrm>
          <a:prstGeom prst="rect">
            <a:avLst/>
          </a:prstGeom>
        </p:spPr>
      </p:pic>
      <p:sp>
        <p:nvSpPr>
          <p:cNvPr id="12" name="TextBox 11"/>
          <p:cNvSpPr txBox="1"/>
          <p:nvPr/>
        </p:nvSpPr>
        <p:spPr>
          <a:xfrm>
            <a:off x="2943226" y="3224627"/>
            <a:ext cx="1816523" cy="307777"/>
          </a:xfrm>
          <a:prstGeom prst="rect">
            <a:avLst/>
          </a:prstGeom>
          <a:noFill/>
        </p:spPr>
        <p:txBody>
          <a:bodyPr wrap="none" rtlCol="0">
            <a:spAutoFit/>
          </a:bodyPr>
          <a:lstStyle/>
          <a:p>
            <a:pPr algn="ctr"/>
            <a:r>
              <a:rPr lang="en-US" sz="1400" b="1" dirty="0">
                <a:solidFill>
                  <a:schemeClr val="tx2">
                    <a:lumMod val="60000"/>
                    <a:lumOff val="40000"/>
                  </a:schemeClr>
                </a:solidFill>
              </a:rPr>
              <a:t>2 meters or 6.5 feet</a:t>
            </a:r>
          </a:p>
        </p:txBody>
      </p:sp>
      <p:grpSp>
        <p:nvGrpSpPr>
          <p:cNvPr id="6" name="Group 5">
            <a:extLst>
              <a:ext uri="{FF2B5EF4-FFF2-40B4-BE49-F238E27FC236}">
                <a16:creationId xmlns:a16="http://schemas.microsoft.com/office/drawing/2014/main" id="{F741F31A-556B-284F-B74A-18B61226FDC8}"/>
              </a:ext>
            </a:extLst>
          </p:cNvPr>
          <p:cNvGrpSpPr/>
          <p:nvPr/>
        </p:nvGrpSpPr>
        <p:grpSpPr>
          <a:xfrm>
            <a:off x="457200" y="816459"/>
            <a:ext cx="2486026" cy="4274584"/>
            <a:chOff x="467678" y="1170934"/>
            <a:chExt cx="2486026" cy="4274584"/>
          </a:xfrm>
        </p:grpSpPr>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678" y="1170934"/>
              <a:ext cx="2486026" cy="4274584"/>
            </a:xfrm>
            <a:prstGeom prst="rect">
              <a:avLst/>
            </a:prstGeom>
          </p:spPr>
        </p:pic>
        <p:pic>
          <p:nvPicPr>
            <p:cNvPr id="15" name="Picture 14">
              <a:extLst>
                <a:ext uri="{FF2B5EF4-FFF2-40B4-BE49-F238E27FC236}">
                  <a16:creationId xmlns:a16="http://schemas.microsoft.com/office/drawing/2014/main" id="{DA423311-96A6-E243-A2E7-BA46A8D2851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977"/>
            <a:stretch/>
          </p:blipFill>
          <p:spPr>
            <a:xfrm>
              <a:off x="945522" y="1954627"/>
              <a:ext cx="1507293" cy="2707198"/>
            </a:xfrm>
            <a:prstGeom prst="rect">
              <a:avLst/>
            </a:prstGeom>
            <a:effectLst/>
          </p:spPr>
        </p:pic>
      </p:grpSp>
    </p:spTree>
    <p:extLst>
      <p:ext uri="{BB962C8B-B14F-4D97-AF65-F5344CB8AC3E}">
        <p14:creationId xmlns:p14="http://schemas.microsoft.com/office/powerpoint/2010/main" val="46727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ENDING YOUR SHIFT</a:t>
            </a:r>
          </a:p>
        </p:txBody>
      </p:sp>
    </p:spTree>
    <p:extLst>
      <p:ext uri="{BB962C8B-B14F-4D97-AF65-F5344CB8AC3E}">
        <p14:creationId xmlns:p14="http://schemas.microsoft.com/office/powerpoint/2010/main" val="4207669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503700" y="2539865"/>
            <a:ext cx="3426291" cy="1815882"/>
          </a:xfrm>
          <a:prstGeom prst="rect">
            <a:avLst/>
          </a:prstGeom>
          <a:noFill/>
        </p:spPr>
        <p:txBody>
          <a:bodyPr wrap="square" rtlCol="0">
            <a:spAutoFit/>
          </a:bodyPr>
          <a:lstStyle/>
          <a:p>
            <a:r>
              <a:rPr lang="en-US" sz="1400" dirty="0">
                <a:latin typeface="Arial Regular" charset="0"/>
                <a:cs typeface="Arial Regular" charset="0"/>
              </a:rPr>
              <a:t>Select the power button</a:t>
            </a:r>
          </a:p>
          <a:p>
            <a:endParaRPr lang="en-US" sz="1400" dirty="0">
              <a:latin typeface="Arial Regular" charset="0"/>
              <a:cs typeface="Arial Regular" charset="0"/>
            </a:endParaRPr>
          </a:p>
          <a:p>
            <a:r>
              <a:rPr lang="en-US" sz="1400" dirty="0">
                <a:latin typeface="Arial Regular" charset="0"/>
                <a:cs typeface="Arial Regular" charset="0"/>
              </a:rPr>
              <a:t>Press and hold </a:t>
            </a:r>
            <a:r>
              <a:rPr lang="en-US" sz="1400" i="1" dirty="0">
                <a:latin typeface="Arial Regular" charset="0"/>
                <a:cs typeface="Arial Regular" charset="0"/>
              </a:rPr>
              <a:t>stop monitoring </a:t>
            </a:r>
            <a:r>
              <a:rPr lang="en-US" sz="1400" dirty="0">
                <a:latin typeface="Arial Regular" charset="0"/>
                <a:cs typeface="Arial Regular" charset="0"/>
              </a:rPr>
              <a:t>for three seconds. Loner Mobile will log off from the Blackline Safety Network.</a:t>
            </a:r>
          </a:p>
          <a:p>
            <a:endParaRPr lang="en-US" sz="1400" dirty="0">
              <a:latin typeface="Arial Regular" charset="0"/>
              <a:cs typeface="Arial Regular" charset="0"/>
            </a:endParaRPr>
          </a:p>
          <a:p>
            <a:r>
              <a:rPr lang="en-US" sz="1400" dirty="0">
                <a:solidFill>
                  <a:srgbClr val="C0504D"/>
                </a:solidFill>
                <a:latin typeface="Arial Regular" charset="0"/>
                <a:cs typeface="Arial Regular" charset="0"/>
              </a:rPr>
              <a:t>Your safety is no longer being monitored.</a:t>
            </a:r>
          </a:p>
          <a:p>
            <a:endParaRPr lang="en-US" sz="1400" dirty="0">
              <a:latin typeface="Arial Regular" charset="0"/>
              <a:cs typeface="Arial Regula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159" y="1811650"/>
            <a:ext cx="2139355" cy="379735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945" y="1781444"/>
            <a:ext cx="2139355" cy="379735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STOP MONITORING</a:t>
            </a:r>
          </a:p>
        </p:txBody>
      </p:sp>
    </p:spTree>
    <p:extLst>
      <p:ext uri="{BB962C8B-B14F-4D97-AF65-F5344CB8AC3E}">
        <p14:creationId xmlns:p14="http://schemas.microsoft.com/office/powerpoint/2010/main" val="264242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D900488-A096-8E4B-B1FB-D3D92992FA79}"/>
              </a:ext>
            </a:extLst>
          </p:cNvPr>
          <p:cNvGrpSpPr/>
          <p:nvPr/>
        </p:nvGrpSpPr>
        <p:grpSpPr>
          <a:xfrm>
            <a:off x="6145206" y="1715213"/>
            <a:ext cx="1143196" cy="1196649"/>
            <a:chOff x="1223702" y="4452059"/>
            <a:chExt cx="1143196" cy="1196649"/>
          </a:xfrm>
        </p:grpSpPr>
        <p:pic>
          <p:nvPicPr>
            <p:cNvPr id="13" name="Picture 12">
              <a:extLst>
                <a:ext uri="{FF2B5EF4-FFF2-40B4-BE49-F238E27FC236}">
                  <a16:creationId xmlns:a16="http://schemas.microsoft.com/office/drawing/2014/main" id="{F28FB2B5-E11B-A747-A512-67B3065512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3702" y="4452059"/>
              <a:ext cx="1143196" cy="1196649"/>
            </a:xfrm>
            <a:prstGeom prst="rect">
              <a:avLst/>
            </a:prstGeom>
          </p:spPr>
        </p:pic>
        <p:sp>
          <p:nvSpPr>
            <p:cNvPr id="14" name="Oval 13">
              <a:extLst>
                <a:ext uri="{FF2B5EF4-FFF2-40B4-BE49-F238E27FC236}">
                  <a16:creationId xmlns:a16="http://schemas.microsoft.com/office/drawing/2014/main" id="{E2022D7E-9309-4B4E-AD6F-12D0E564B781}"/>
                </a:ext>
              </a:extLst>
            </p:cNvPr>
            <p:cNvSpPr/>
            <p:nvPr/>
          </p:nvSpPr>
          <p:spPr>
            <a:xfrm>
              <a:off x="1487220" y="4718653"/>
              <a:ext cx="601991" cy="640591"/>
            </a:xfrm>
            <a:prstGeom prst="ellipse">
              <a:avLst/>
            </a:prstGeom>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866214" y="4306503"/>
            <a:ext cx="3298282" cy="2246769"/>
          </a:xfrm>
          <a:prstGeom prst="rect">
            <a:avLst/>
          </a:prstGeom>
          <a:noFill/>
        </p:spPr>
        <p:txBody>
          <a:bodyPr wrap="square" rtlCol="0">
            <a:spAutoFit/>
          </a:bodyPr>
          <a:lstStyle/>
          <a:p>
            <a:r>
              <a:rPr lang="en-US" sz="1400" dirty="0">
                <a:latin typeface="Arial Regular" charset="0"/>
                <a:cs typeface="Arial Regular" charset="0"/>
              </a:rPr>
              <a:t>Press the power button until beeping and vibration stops (three seconds)</a:t>
            </a:r>
          </a:p>
          <a:p>
            <a:endParaRPr lang="en-US" sz="1400" dirty="0">
              <a:latin typeface="Arial Regular" charset="0"/>
              <a:cs typeface="Arial Regular" charset="0"/>
            </a:endParaRPr>
          </a:p>
          <a:p>
            <a:r>
              <a:rPr lang="en-US" sz="1400" dirty="0">
                <a:latin typeface="Arial Regular" charset="0"/>
                <a:cs typeface="Arial Regular" charset="0"/>
              </a:rPr>
              <a:t>Duo’s </a:t>
            </a:r>
            <a:r>
              <a:rPr lang="en-US" sz="1400" dirty="0" err="1">
                <a:latin typeface="Arial Regular" charset="0"/>
                <a:cs typeface="Arial Regular" charset="0"/>
              </a:rPr>
              <a:t>SureSafe</a:t>
            </a:r>
            <a:r>
              <a:rPr lang="en-US" sz="1400" dirty="0">
                <a:latin typeface="Arial Regular" charset="0"/>
                <a:cs typeface="Arial Regular" charset="0"/>
              </a:rPr>
              <a:t> light will flash and then turn off once it has logged off from the Blackline Safety Network.</a:t>
            </a:r>
          </a:p>
          <a:p>
            <a:endParaRPr lang="en-US" sz="1400" dirty="0">
              <a:latin typeface="Arial Regular" charset="0"/>
              <a:cs typeface="Arial Regular" charset="0"/>
            </a:endParaRPr>
          </a:p>
          <a:p>
            <a:r>
              <a:rPr lang="en-US" sz="1400" dirty="0">
                <a:latin typeface="Arial Regular" charset="0"/>
                <a:cs typeface="Arial Regular" charset="0"/>
              </a:rPr>
              <a:t>If Loner Duo is turned off before you log out of the Loner Mobile, the app will continue to monitor your safety.</a:t>
            </a:r>
          </a:p>
        </p:txBody>
      </p:sp>
      <p:sp>
        <p:nvSpPr>
          <p:cNvPr id="3" name="Title 2"/>
          <p:cNvSpPr>
            <a:spLocks noGrp="1"/>
          </p:cNvSpPr>
          <p:nvPr>
            <p:ph type="title"/>
          </p:nvPr>
        </p:nvSpPr>
        <p:spPr/>
        <p:txBody>
          <a:bodyPr/>
          <a:lstStyle/>
          <a:p>
            <a:r>
              <a:rPr lang="en-US" dirty="0"/>
              <a:t>TURNING OFF ACCESSORIES</a:t>
            </a:r>
          </a:p>
        </p:txBody>
      </p:sp>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15699" y="1401403"/>
            <a:ext cx="2478755" cy="1652503"/>
          </a:xfrm>
          <a:prstGeom prst="rect">
            <a:avLst/>
          </a:prstGeom>
        </p:spPr>
      </p:pic>
      <p:pic>
        <p:nvPicPr>
          <p:cNvPr id="7" name="Picture 6" descr="Hand-09.png"/>
          <p:cNvPicPr>
            <a:picLocks noChangeAspect="1"/>
          </p:cNvPicPr>
          <p:nvPr/>
        </p:nvPicPr>
        <p:blipFill rotWithShape="1">
          <a:blip r:embed="rId5" cstate="hqprint">
            <a:extLst>
              <a:ext uri="{28A0092B-C50C-407E-A947-70E740481C1C}">
                <a14:useLocalDpi xmlns:a14="http://schemas.microsoft.com/office/drawing/2010/main"/>
              </a:ext>
            </a:extLst>
          </a:blip>
          <a:srcRect l="16277" t="17377" r="26127" b="11616"/>
          <a:stretch/>
        </p:blipFill>
        <p:spPr>
          <a:xfrm>
            <a:off x="1279949" y="2201098"/>
            <a:ext cx="1521763" cy="1876130"/>
          </a:xfrm>
          <a:prstGeom prst="rect">
            <a:avLst/>
          </a:prstGeom>
        </p:spPr>
      </p:pic>
      <p:sp>
        <p:nvSpPr>
          <p:cNvPr id="8" name="TextBox 7"/>
          <p:cNvSpPr txBox="1"/>
          <p:nvPr/>
        </p:nvSpPr>
        <p:spPr>
          <a:xfrm>
            <a:off x="866214" y="1175323"/>
            <a:ext cx="2765845" cy="369332"/>
          </a:xfrm>
          <a:prstGeom prst="rect">
            <a:avLst/>
          </a:prstGeom>
          <a:noFill/>
        </p:spPr>
        <p:txBody>
          <a:bodyPr wrap="square" rtlCol="0">
            <a:spAutoFit/>
          </a:bodyPr>
          <a:lstStyle/>
          <a:p>
            <a:r>
              <a:rPr lang="en-US" b="1" dirty="0">
                <a:solidFill>
                  <a:srgbClr val="A6192E"/>
                </a:solidFill>
              </a:rPr>
              <a:t>Loner Duo</a:t>
            </a:r>
          </a:p>
        </p:txBody>
      </p:sp>
      <p:sp>
        <p:nvSpPr>
          <p:cNvPr id="9" name="TextBox 8"/>
          <p:cNvSpPr txBox="1"/>
          <p:nvPr/>
        </p:nvSpPr>
        <p:spPr>
          <a:xfrm>
            <a:off x="5024883" y="1175323"/>
            <a:ext cx="2765845" cy="369332"/>
          </a:xfrm>
          <a:prstGeom prst="rect">
            <a:avLst/>
          </a:prstGeom>
          <a:noFill/>
        </p:spPr>
        <p:txBody>
          <a:bodyPr wrap="square" rtlCol="0">
            <a:spAutoFit/>
          </a:bodyPr>
          <a:lstStyle/>
          <a:p>
            <a:r>
              <a:rPr lang="en-US" b="1" dirty="0">
                <a:solidFill>
                  <a:srgbClr val="A6192E"/>
                </a:solidFill>
              </a:rPr>
              <a:t>SOS Button</a:t>
            </a:r>
          </a:p>
        </p:txBody>
      </p:sp>
      <p:sp>
        <p:nvSpPr>
          <p:cNvPr id="20" name="TextBox 19"/>
          <p:cNvSpPr txBox="1"/>
          <p:nvPr/>
        </p:nvSpPr>
        <p:spPr>
          <a:xfrm>
            <a:off x="5024883" y="4279070"/>
            <a:ext cx="3494384" cy="1600438"/>
          </a:xfrm>
          <a:prstGeom prst="rect">
            <a:avLst/>
          </a:prstGeom>
          <a:noFill/>
        </p:spPr>
        <p:txBody>
          <a:bodyPr wrap="square" rtlCol="0">
            <a:spAutoFit/>
          </a:bodyPr>
          <a:lstStyle/>
          <a:p>
            <a:r>
              <a:rPr lang="en-US" sz="1400" dirty="0">
                <a:latin typeface="Arial Regular" charset="0"/>
                <a:cs typeface="Arial Regular" charset="0"/>
              </a:rPr>
              <a:t>Hold SOS Button for 30 seconds. Depending on your audio/visual settings, it will blink red and chirps three times.</a:t>
            </a:r>
          </a:p>
          <a:p>
            <a:endParaRPr lang="en-US" sz="1400" dirty="0">
              <a:latin typeface="Arial Regular" charset="0"/>
              <a:cs typeface="Arial Regular" charset="0"/>
            </a:endParaRPr>
          </a:p>
          <a:p>
            <a:r>
              <a:rPr lang="en-US" sz="1400" dirty="0">
                <a:latin typeface="Arial Regular" charset="0"/>
                <a:cs typeface="Arial Regular" charset="0"/>
              </a:rPr>
              <a:t>If SOS Button is turned off before you log out of Loner Mobile, the app will continue to monitor your safety.</a:t>
            </a:r>
          </a:p>
        </p:txBody>
      </p:sp>
      <p:pic>
        <p:nvPicPr>
          <p:cNvPr id="12" name="Picture 11" descr="Hand-09.png"/>
          <p:cNvPicPr>
            <a:picLocks noChangeAspect="1"/>
          </p:cNvPicPr>
          <p:nvPr/>
        </p:nvPicPr>
        <p:blipFill rotWithShape="1">
          <a:blip r:embed="rId5" cstate="hqprint">
            <a:extLst>
              <a:ext uri="{28A0092B-C50C-407E-A947-70E740481C1C}">
                <a14:useLocalDpi xmlns:a14="http://schemas.microsoft.com/office/drawing/2010/main"/>
              </a:ext>
            </a:extLst>
          </a:blip>
          <a:srcRect l="16277" t="17377" r="26127" b="11616"/>
          <a:stretch/>
        </p:blipFill>
        <p:spPr>
          <a:xfrm>
            <a:off x="5250311" y="2196157"/>
            <a:ext cx="1521764" cy="1876130"/>
          </a:xfrm>
          <a:prstGeom prst="rect">
            <a:avLst/>
          </a:prstGeom>
        </p:spPr>
      </p:pic>
    </p:spTree>
    <p:extLst>
      <p:ext uri="{BB962C8B-B14F-4D97-AF65-F5344CB8AC3E}">
        <p14:creationId xmlns:p14="http://schemas.microsoft.com/office/powerpoint/2010/main" val="1668983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GETTING STARTED</a:t>
            </a:r>
          </a:p>
        </p:txBody>
      </p:sp>
    </p:spTree>
    <p:extLst>
      <p:ext uri="{BB962C8B-B14F-4D97-AF65-F5344CB8AC3E}">
        <p14:creationId xmlns:p14="http://schemas.microsoft.com/office/powerpoint/2010/main" val="6872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54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n-US" dirty="0"/>
              <a:t>SUPPORT</a:t>
            </a:r>
          </a:p>
        </p:txBody>
      </p:sp>
      <p:sp>
        <p:nvSpPr>
          <p:cNvPr id="12" name="Content Placeholder 2"/>
          <p:cNvSpPr>
            <a:spLocks noGrp="1"/>
          </p:cNvSpPr>
          <p:nvPr>
            <p:ph idx="1"/>
          </p:nvPr>
        </p:nvSpPr>
        <p:spPr>
          <a:xfrm>
            <a:off x="696191" y="4906072"/>
            <a:ext cx="8021781" cy="1036072"/>
          </a:xfrm>
        </p:spPr>
        <p:txBody>
          <a:bodyPr>
            <a:noAutofit/>
          </a:bodyPr>
          <a:lstStyle/>
          <a:p>
            <a:pPr marL="0" indent="0">
              <a:buNone/>
            </a:pPr>
            <a:r>
              <a:rPr lang="en-US" dirty="0">
                <a:solidFill>
                  <a:schemeClr val="accent1"/>
                </a:solidFill>
              </a:rPr>
              <a:t>CUSTOMER CARE</a:t>
            </a:r>
          </a:p>
          <a:p>
            <a:pPr marL="0" indent="0">
              <a:buNone/>
            </a:pPr>
            <a:r>
              <a:rPr lang="en-US" dirty="0"/>
              <a:t>For technical support, please contact </a:t>
            </a:r>
            <a:r>
              <a:rPr lang="en-US"/>
              <a:t>our Customer </a:t>
            </a:r>
            <a:r>
              <a:rPr lang="en-US" dirty="0"/>
              <a:t>C</a:t>
            </a:r>
            <a:r>
              <a:rPr lang="en-US"/>
              <a:t>are </a:t>
            </a:r>
            <a:r>
              <a:rPr lang="en-US" dirty="0"/>
              <a:t>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2400" dirty="0" err="1">
                <a:solidFill>
                  <a:schemeClr val="accent6"/>
                </a:solidFill>
              </a:rPr>
              <a:t>support.BlacklineSafety.com</a:t>
            </a:r>
            <a:endParaRPr lang="en-US" sz="2400" dirty="0">
              <a:solidFill>
                <a:schemeClr val="accent6"/>
              </a:solidFill>
            </a:endParaRPr>
          </a:p>
        </p:txBody>
      </p:sp>
      <p:sp>
        <p:nvSpPr>
          <p:cNvPr id="8" name="Content Placeholder 2"/>
          <p:cNvSpPr txBox="1">
            <a:spLocks/>
          </p:cNvSpPr>
          <p:nvPr/>
        </p:nvSpPr>
        <p:spPr>
          <a:xfrm>
            <a:off x="696192" y="5924379"/>
            <a:ext cx="2192482"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North America (24 hours)</a:t>
            </a:r>
            <a:br>
              <a:rPr lang="en-US" sz="1100" b="1" dirty="0"/>
            </a:br>
            <a:r>
              <a:rPr lang="en-US" sz="1100" dirty="0"/>
              <a:t>Toll Free</a:t>
            </a:r>
            <a:r>
              <a:rPr lang="en-US" sz="1100"/>
              <a:t>: 1-877-869-7212</a:t>
            </a:r>
            <a:br>
              <a:rPr lang="en-US" sz="1100"/>
            </a:br>
            <a:r>
              <a:rPr lang="en-US" sz="1100" dirty="0">
                <a:hlinkClick r:id="rId4"/>
              </a:rPr>
              <a:t>support@blacklinesafety.com</a:t>
            </a:r>
            <a:endParaRPr lang="en-US" sz="1100" dirty="0"/>
          </a:p>
        </p:txBody>
      </p:sp>
      <p:sp>
        <p:nvSpPr>
          <p:cNvPr id="9" name="Content Placeholder 2"/>
          <p:cNvSpPr txBox="1">
            <a:spLocks/>
          </p:cNvSpPr>
          <p:nvPr/>
        </p:nvSpPr>
        <p:spPr>
          <a:xfrm>
            <a:off x="3304309" y="5924379"/>
            <a:ext cx="2452255"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United Kingdom (8am-5pm GMT)</a:t>
            </a:r>
            <a:br>
              <a:rPr lang="en-US" sz="1100" b="1" dirty="0"/>
            </a:br>
            <a:r>
              <a:rPr lang="en-US" sz="1100" dirty="0"/>
              <a:t>+44 1787 </a:t>
            </a:r>
            <a:r>
              <a:rPr lang="en-US" sz="1100"/>
              <a:t>222684 </a:t>
            </a:r>
            <a:br>
              <a:rPr lang="en-US" sz="1100"/>
            </a:br>
            <a:r>
              <a:rPr lang="en-US" sz="1100" dirty="0">
                <a:hlinkClick r:id="rId5"/>
              </a:rPr>
              <a:t>eusupport@blacklinesafety.com</a:t>
            </a:r>
            <a:endParaRPr lang="en-US" sz="1100" dirty="0"/>
          </a:p>
        </p:txBody>
      </p:sp>
      <p:sp>
        <p:nvSpPr>
          <p:cNvPr id="10" name="Content Placeholder 2"/>
          <p:cNvSpPr txBox="1">
            <a:spLocks/>
          </p:cNvSpPr>
          <p:nvPr/>
        </p:nvSpPr>
        <p:spPr>
          <a:xfrm>
            <a:off x="6317674" y="5924379"/>
            <a:ext cx="202622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International (24 </a:t>
            </a:r>
            <a:r>
              <a:rPr lang="en-US" sz="1100" b="1"/>
              <a:t>hours)</a:t>
            </a:r>
            <a:br>
              <a:rPr lang="en-US" sz="1100" b="1"/>
            </a:br>
            <a:r>
              <a:rPr lang="en-US" sz="1100"/>
              <a:t>+</a:t>
            </a:r>
            <a:r>
              <a:rPr lang="en-US" sz="1100" dirty="0"/>
              <a:t>1-403-452-0327</a:t>
            </a:r>
            <a:br>
              <a:rPr lang="en-US" sz="1100" dirty="0"/>
            </a:br>
            <a:r>
              <a:rPr lang="en-US" sz="1100" dirty="0">
                <a:hlinkClick r:id="rId4"/>
              </a:rPr>
              <a:t>support@blacklinesafety.com</a:t>
            </a:r>
            <a:endParaRPr lang="en-US" sz="1100" dirty="0"/>
          </a:p>
          <a:p>
            <a:pPr marL="0" indent="0">
              <a:buFont typeface="Wingdings" charset="2"/>
              <a:buNone/>
            </a:pPr>
            <a:endParaRPr lang="en-US" sz="1100" dirty="0"/>
          </a:p>
        </p:txBody>
      </p:sp>
    </p:spTree>
    <p:extLst>
      <p:ext uri="{BB962C8B-B14F-4D97-AF65-F5344CB8AC3E}">
        <p14:creationId xmlns:p14="http://schemas.microsoft.com/office/powerpoint/2010/main" val="1170295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793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3809" y="2637202"/>
            <a:ext cx="1119062" cy="1119062"/>
          </a:xfrm>
          <a:prstGeom prst="rect">
            <a:avLst/>
          </a:prstGeom>
        </p:spPr>
      </p:pic>
      <p:grpSp>
        <p:nvGrpSpPr>
          <p:cNvPr id="23" name="Group 22"/>
          <p:cNvGrpSpPr/>
          <p:nvPr/>
        </p:nvGrpSpPr>
        <p:grpSpPr>
          <a:xfrm>
            <a:off x="488261" y="2682438"/>
            <a:ext cx="1487596" cy="1119063"/>
            <a:chOff x="1559590" y="2661275"/>
            <a:chExt cx="1406882" cy="1058345"/>
          </a:xfrm>
        </p:grpSpPr>
        <p:pic>
          <p:nvPicPr>
            <p:cNvPr id="25" name="Picture 24" descr="App Store Logos.eps"/>
            <p:cNvPicPr>
              <a:picLocks noChangeAspect="1"/>
            </p:cNvPicPr>
            <p:nvPr/>
          </p:nvPicPr>
          <p:blipFill rotWithShape="1">
            <a:blip r:embed="rId4" cstate="print">
              <a:extLst>
                <a:ext uri="{28A0092B-C50C-407E-A947-70E740481C1C}">
                  <a14:useLocalDpi xmlns:a14="http://schemas.microsoft.com/office/drawing/2010/main"/>
                </a:ext>
              </a:extLst>
            </a:blip>
            <a:srcRect r="66481"/>
            <a:stretch/>
          </p:blipFill>
          <p:spPr>
            <a:xfrm>
              <a:off x="1578230" y="2661275"/>
              <a:ext cx="1388242" cy="486390"/>
            </a:xfrm>
            <a:prstGeom prst="rect">
              <a:avLst/>
            </a:prstGeom>
          </p:spPr>
        </p:pic>
        <p:pic>
          <p:nvPicPr>
            <p:cNvPr id="29" name="Picture 28" descr="App Store Logos.eps"/>
            <p:cNvPicPr>
              <a:picLocks noChangeAspect="1"/>
            </p:cNvPicPr>
            <p:nvPr/>
          </p:nvPicPr>
          <p:blipFill rotWithShape="1">
            <a:blip r:embed="rId4" cstate="print">
              <a:extLst>
                <a:ext uri="{28A0092B-C50C-407E-A947-70E740481C1C}">
                  <a14:useLocalDpi xmlns:a14="http://schemas.microsoft.com/office/drawing/2010/main"/>
                </a:ext>
              </a:extLst>
            </a:blip>
            <a:srcRect l="33120" r="33181"/>
            <a:stretch/>
          </p:blipFill>
          <p:spPr>
            <a:xfrm>
              <a:off x="1559590" y="3233230"/>
              <a:ext cx="1395689" cy="486390"/>
            </a:xfrm>
            <a:prstGeom prst="rect">
              <a:avLst/>
            </a:prstGeom>
          </p:spPr>
        </p:pic>
      </p:grpSp>
      <p:sp>
        <p:nvSpPr>
          <p:cNvPr id="13" name="TextBox 12"/>
          <p:cNvSpPr txBox="1"/>
          <p:nvPr/>
        </p:nvSpPr>
        <p:spPr>
          <a:xfrm>
            <a:off x="143340" y="1317749"/>
            <a:ext cx="3605554" cy="276999"/>
          </a:xfrm>
          <a:prstGeom prst="rect">
            <a:avLst/>
          </a:prstGeom>
          <a:noFill/>
        </p:spPr>
        <p:txBody>
          <a:bodyPr wrap="square" rtlCol="0">
            <a:spAutoFit/>
          </a:bodyPr>
          <a:lstStyle/>
          <a:p>
            <a:pPr algn="ctr"/>
            <a:r>
              <a:rPr lang="en-US" sz="1200" dirty="0">
                <a:latin typeface="Arial Regular" charset="0"/>
                <a:cs typeface="Arial Regular" charset="0"/>
              </a:rPr>
              <a:t>1. Download Loner Mobile from your app store</a:t>
            </a:r>
          </a:p>
        </p:txBody>
      </p:sp>
      <p:sp>
        <p:nvSpPr>
          <p:cNvPr id="3" name="Title 2"/>
          <p:cNvSpPr>
            <a:spLocks noGrp="1"/>
          </p:cNvSpPr>
          <p:nvPr>
            <p:ph type="title"/>
          </p:nvPr>
        </p:nvSpPr>
        <p:spPr/>
        <p:txBody>
          <a:bodyPr/>
          <a:lstStyle/>
          <a:p>
            <a:r>
              <a:rPr lang="en-US" dirty="0"/>
              <a:t>GETTING STARTED</a:t>
            </a:r>
          </a:p>
        </p:txBody>
      </p:sp>
      <p:pic>
        <p:nvPicPr>
          <p:cNvPr id="12" name="Picture 11">
            <a:extLst>
              <a:ext uri="{FF2B5EF4-FFF2-40B4-BE49-F238E27FC236}">
                <a16:creationId xmlns:a16="http://schemas.microsoft.com/office/drawing/2014/main" id="{411E5FB5-0F8F-FF45-AF77-479BE0905D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06348" y="1883967"/>
            <a:ext cx="1829685" cy="325440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096D154-631C-2E4F-8460-E52A5E69EAD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65455"/>
          <a:stretch/>
        </p:blipFill>
        <p:spPr>
          <a:xfrm>
            <a:off x="5105256" y="4140784"/>
            <a:ext cx="2032127" cy="124863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A61EEEAD-5CF1-7D44-9313-BDBF334D2DF7}"/>
              </a:ext>
            </a:extLst>
          </p:cNvPr>
          <p:cNvSpPr txBox="1"/>
          <p:nvPr/>
        </p:nvSpPr>
        <p:spPr>
          <a:xfrm>
            <a:off x="5055429" y="1317749"/>
            <a:ext cx="3605554" cy="276999"/>
          </a:xfrm>
          <a:prstGeom prst="rect">
            <a:avLst/>
          </a:prstGeom>
          <a:noFill/>
        </p:spPr>
        <p:txBody>
          <a:bodyPr wrap="square" rtlCol="0">
            <a:spAutoFit/>
          </a:bodyPr>
          <a:lstStyle/>
          <a:p>
            <a:pPr algn="ctr"/>
            <a:r>
              <a:rPr lang="en-US" sz="1200" dirty="0">
                <a:latin typeface="Arial Regular" charset="0"/>
                <a:cs typeface="Arial Regular" charset="0"/>
              </a:rPr>
              <a:t>2. Enter your phone number + activation code</a:t>
            </a:r>
          </a:p>
        </p:txBody>
      </p:sp>
      <p:sp>
        <p:nvSpPr>
          <p:cNvPr id="16" name="TextBox 15">
            <a:extLst>
              <a:ext uri="{FF2B5EF4-FFF2-40B4-BE49-F238E27FC236}">
                <a16:creationId xmlns:a16="http://schemas.microsoft.com/office/drawing/2014/main" id="{BCF6D938-11D1-B041-94EB-AF0F03B92EC1}"/>
              </a:ext>
            </a:extLst>
          </p:cNvPr>
          <p:cNvSpPr txBox="1"/>
          <p:nvPr/>
        </p:nvSpPr>
        <p:spPr>
          <a:xfrm>
            <a:off x="5055429" y="5502439"/>
            <a:ext cx="2465761" cy="707886"/>
          </a:xfrm>
          <a:prstGeom prst="rect">
            <a:avLst/>
          </a:prstGeom>
          <a:noFill/>
        </p:spPr>
        <p:txBody>
          <a:bodyPr wrap="square" rtlCol="0">
            <a:spAutoFit/>
          </a:bodyPr>
          <a:lstStyle/>
          <a:p>
            <a:r>
              <a:rPr lang="en-US" sz="1000" dirty="0">
                <a:latin typeface="Arial Regular" charset="0"/>
                <a:cs typeface="Arial Regular" charset="0"/>
              </a:rPr>
              <a:t>Your activation code will be texted to you. If you haven’t received an activation code, contact your supervisor or our Customer Care team.</a:t>
            </a:r>
          </a:p>
        </p:txBody>
      </p:sp>
    </p:spTree>
    <p:extLst>
      <p:ext uri="{BB962C8B-B14F-4D97-AF65-F5344CB8AC3E}">
        <p14:creationId xmlns:p14="http://schemas.microsoft.com/office/powerpoint/2010/main" val="66037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8573" y="1440503"/>
            <a:ext cx="4090976" cy="2727317"/>
          </a:xfrm>
          <a:prstGeom prst="rect">
            <a:avLst/>
          </a:prstGeom>
        </p:spPr>
      </p:pic>
      <p:sp>
        <p:nvSpPr>
          <p:cNvPr id="37" name="TextBox 36"/>
          <p:cNvSpPr txBox="1"/>
          <p:nvPr/>
        </p:nvSpPr>
        <p:spPr>
          <a:xfrm>
            <a:off x="6206756" y="2804162"/>
            <a:ext cx="1339938" cy="307777"/>
          </a:xfrm>
          <a:prstGeom prst="rect">
            <a:avLst/>
          </a:prstGeom>
          <a:noFill/>
        </p:spPr>
        <p:txBody>
          <a:bodyPr wrap="square" rtlCol="0">
            <a:spAutoFit/>
          </a:bodyPr>
          <a:lstStyle/>
          <a:p>
            <a:r>
              <a:rPr lang="en-US" sz="1400" dirty="0">
                <a:latin typeface="Arial Regular" charset="0"/>
                <a:cs typeface="Arial Regular" charset="0"/>
              </a:rPr>
              <a:t>SOS Latch</a:t>
            </a:r>
          </a:p>
        </p:txBody>
      </p:sp>
      <p:sp>
        <p:nvSpPr>
          <p:cNvPr id="40" name="TextBox 39"/>
          <p:cNvSpPr txBox="1"/>
          <p:nvPr/>
        </p:nvSpPr>
        <p:spPr>
          <a:xfrm>
            <a:off x="638621" y="2554891"/>
            <a:ext cx="2119671" cy="523220"/>
          </a:xfrm>
          <a:prstGeom prst="rect">
            <a:avLst/>
          </a:prstGeom>
          <a:noFill/>
        </p:spPr>
        <p:txBody>
          <a:bodyPr wrap="square" rtlCol="0">
            <a:spAutoFit/>
          </a:bodyPr>
          <a:lstStyle/>
          <a:p>
            <a:r>
              <a:rPr lang="en-US" sz="1400" dirty="0">
                <a:latin typeface="Arial Regular" charset="0"/>
                <a:cs typeface="Arial Regular" charset="0"/>
              </a:rPr>
              <a:t>SureSafe™ monitoring light and power button</a:t>
            </a:r>
          </a:p>
        </p:txBody>
      </p:sp>
      <p:cxnSp>
        <p:nvCxnSpPr>
          <p:cNvPr id="27" name="Straight Connector 26"/>
          <p:cNvCxnSpPr/>
          <p:nvPr/>
        </p:nvCxnSpPr>
        <p:spPr>
          <a:xfrm>
            <a:off x="2691863" y="2816501"/>
            <a:ext cx="1337247" cy="0"/>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48348" y="2962885"/>
            <a:ext cx="1458408" cy="0"/>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329172" y="4175780"/>
            <a:ext cx="531960" cy="1941184"/>
            <a:chOff x="4489690" y="4787900"/>
            <a:chExt cx="443708" cy="1619144"/>
          </a:xfrm>
        </p:grpSpPr>
        <p:sp>
          <p:nvSpPr>
            <p:cNvPr id="14" name="Rectangle 13"/>
            <p:cNvSpPr/>
            <p:nvPr/>
          </p:nvSpPr>
          <p:spPr>
            <a:xfrm>
              <a:off x="4489690" y="5014336"/>
              <a:ext cx="440678" cy="47321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5" name="Rectangle 14"/>
            <p:cNvSpPr/>
            <p:nvPr/>
          </p:nvSpPr>
          <p:spPr>
            <a:xfrm>
              <a:off x="4593693" y="5487548"/>
              <a:ext cx="232673" cy="205608"/>
            </a:xfrm>
            <a:prstGeom prst="rect">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6" name="Rectangle 15"/>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7" name="Rectangle 16"/>
            <p:cNvSpPr/>
            <p:nvPr/>
          </p:nvSpPr>
          <p:spPr>
            <a:xfrm>
              <a:off x="4659379" y="5693156"/>
              <a:ext cx="101301" cy="205050"/>
            </a:xfrm>
            <a:prstGeom prst="rect">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8" name="Rectangle 17"/>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9" name="Rectangle 18"/>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1" name="Rectangle 20"/>
            <p:cNvSpPr/>
            <p:nvPr/>
          </p:nvSpPr>
          <p:spPr>
            <a:xfrm>
              <a:off x="4489690" y="4931628"/>
              <a:ext cx="90918" cy="12842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4" name="Rectangle 23"/>
            <p:cNvSpPr/>
            <p:nvPr/>
          </p:nvSpPr>
          <p:spPr>
            <a:xfrm>
              <a:off x="4842480" y="4931628"/>
              <a:ext cx="90918" cy="12842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25" name="Straight Connector 24"/>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6153921" y="4488970"/>
            <a:ext cx="1392773" cy="307777"/>
          </a:xfrm>
          <a:prstGeom prst="rect">
            <a:avLst/>
          </a:prstGeom>
          <a:noFill/>
        </p:spPr>
        <p:txBody>
          <a:bodyPr wrap="square" rtlCol="0">
            <a:spAutoFit/>
          </a:bodyPr>
          <a:lstStyle/>
          <a:p>
            <a:r>
              <a:rPr lang="en-US" sz="1400" dirty="0">
                <a:latin typeface="Arial Regular" charset="0"/>
                <a:cs typeface="Arial Regular" charset="0"/>
              </a:rPr>
              <a:t>Charge clip</a:t>
            </a:r>
          </a:p>
        </p:txBody>
      </p:sp>
      <p:cxnSp>
        <p:nvCxnSpPr>
          <p:cNvPr id="32" name="Straight Connector 31"/>
          <p:cNvCxnSpPr/>
          <p:nvPr/>
        </p:nvCxnSpPr>
        <p:spPr>
          <a:xfrm flipH="1">
            <a:off x="4695513" y="4647693"/>
            <a:ext cx="1458408" cy="0"/>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153920" y="5035163"/>
            <a:ext cx="1492267" cy="307777"/>
          </a:xfrm>
          <a:prstGeom prst="rect">
            <a:avLst/>
          </a:prstGeom>
          <a:noFill/>
        </p:spPr>
        <p:txBody>
          <a:bodyPr wrap="square" rtlCol="0">
            <a:spAutoFit/>
          </a:bodyPr>
          <a:lstStyle/>
          <a:p>
            <a:r>
              <a:rPr lang="en-US" sz="1400" dirty="0">
                <a:latin typeface="Arial Regular" charset="0"/>
                <a:cs typeface="Arial Regular" charset="0"/>
              </a:rPr>
              <a:t>Charge cable</a:t>
            </a:r>
          </a:p>
        </p:txBody>
      </p:sp>
      <p:cxnSp>
        <p:nvCxnSpPr>
          <p:cNvPr id="34" name="Straight Connector 33"/>
          <p:cNvCxnSpPr/>
          <p:nvPr/>
        </p:nvCxnSpPr>
        <p:spPr>
          <a:xfrm flipH="1">
            <a:off x="4695513" y="5193886"/>
            <a:ext cx="1458408" cy="0"/>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5" name="Right Arrow 4"/>
          <p:cNvSpPr/>
          <p:nvPr/>
        </p:nvSpPr>
        <p:spPr>
          <a:xfrm rot="16200000">
            <a:off x="4411156" y="3790936"/>
            <a:ext cx="358815" cy="2381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4654061" y="1749991"/>
            <a:ext cx="0" cy="229668"/>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654061" y="1749991"/>
            <a:ext cx="1499859" cy="0"/>
          </a:xfrm>
          <a:prstGeom prst="line">
            <a:avLst/>
          </a:prstGeom>
          <a:ln w="19050" cap="rnd">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153920" y="1587476"/>
            <a:ext cx="1832612" cy="307777"/>
          </a:xfrm>
          <a:prstGeom prst="rect">
            <a:avLst/>
          </a:prstGeom>
          <a:noFill/>
        </p:spPr>
        <p:txBody>
          <a:bodyPr wrap="square" rtlCol="0">
            <a:spAutoFit/>
          </a:bodyPr>
          <a:lstStyle/>
          <a:p>
            <a:r>
              <a:rPr lang="en-US" sz="1400" dirty="0">
                <a:latin typeface="Arial Regular" charset="0"/>
                <a:cs typeface="Arial Regular" charset="0"/>
              </a:rPr>
              <a:t>Alarm lights</a:t>
            </a:r>
          </a:p>
        </p:txBody>
      </p:sp>
      <p:sp>
        <p:nvSpPr>
          <p:cNvPr id="42" name="TextBox 41"/>
          <p:cNvSpPr txBox="1"/>
          <p:nvPr/>
        </p:nvSpPr>
        <p:spPr>
          <a:xfrm>
            <a:off x="268939" y="4881111"/>
            <a:ext cx="3597369" cy="1615827"/>
          </a:xfrm>
          <a:prstGeom prst="rect">
            <a:avLst/>
          </a:prstGeom>
          <a:noFill/>
        </p:spPr>
        <p:txBody>
          <a:bodyPr wrap="square" rtlCol="0">
            <a:spAutoFit/>
          </a:bodyPr>
          <a:lstStyle/>
          <a:p>
            <a:pPr algn="ctr">
              <a:spcAft>
                <a:spcPts val="600"/>
              </a:spcAft>
            </a:pPr>
            <a:r>
              <a:rPr lang="en-US" sz="1400" b="1" dirty="0">
                <a:latin typeface="Arial Regular" charset="0"/>
                <a:cs typeface="Arial Regular" charset="0"/>
              </a:rPr>
              <a:t>Charging tips:</a:t>
            </a:r>
          </a:p>
          <a:p>
            <a:pPr marL="285750" indent="-285750">
              <a:spcAft>
                <a:spcPts val="600"/>
              </a:spcAft>
              <a:buFont typeface="Arial" charset="0"/>
              <a:buChar char="•"/>
            </a:pPr>
            <a:r>
              <a:rPr lang="en-US" sz="1400" dirty="0">
                <a:latin typeface="Arial Regular" charset="0"/>
                <a:cs typeface="Arial Regular" charset="0"/>
              </a:rPr>
              <a:t>Fully charged in approximately 2 hours.</a:t>
            </a:r>
          </a:p>
          <a:p>
            <a:pPr marL="285750" indent="-285750">
              <a:spcAft>
                <a:spcPts val="600"/>
              </a:spcAft>
              <a:buFont typeface="Arial" charset="0"/>
              <a:buChar char="•"/>
            </a:pPr>
            <a:r>
              <a:rPr lang="en-US" sz="1400" dirty="0">
                <a:latin typeface="Arial Regular" charset="0"/>
                <a:cs typeface="Arial Regular" charset="0"/>
              </a:rPr>
              <a:t>Battery run time of more than 12 hours.</a:t>
            </a:r>
          </a:p>
          <a:p>
            <a:pPr marL="285750" indent="-285750">
              <a:spcAft>
                <a:spcPts val="600"/>
              </a:spcAft>
              <a:buFont typeface="Arial" charset="0"/>
              <a:buChar char="•"/>
            </a:pPr>
            <a:r>
              <a:rPr lang="en-US" sz="1400" dirty="0">
                <a:latin typeface="Arial Regular" charset="0"/>
                <a:cs typeface="Arial Regular" charset="0"/>
              </a:rPr>
              <a:t>Keep your Loner Duo continually charging when not in use. The battery loses power even when off.</a:t>
            </a:r>
          </a:p>
        </p:txBody>
      </p:sp>
      <p:sp>
        <p:nvSpPr>
          <p:cNvPr id="43" name="TextBox 42"/>
          <p:cNvSpPr txBox="1"/>
          <p:nvPr/>
        </p:nvSpPr>
        <p:spPr>
          <a:xfrm>
            <a:off x="6206756" y="3712172"/>
            <a:ext cx="1832612" cy="307777"/>
          </a:xfrm>
          <a:prstGeom prst="rect">
            <a:avLst/>
          </a:prstGeom>
          <a:noFill/>
        </p:spPr>
        <p:txBody>
          <a:bodyPr wrap="square" rtlCol="0">
            <a:spAutoFit/>
          </a:bodyPr>
          <a:lstStyle/>
          <a:p>
            <a:r>
              <a:rPr lang="en-US" sz="1400" dirty="0">
                <a:latin typeface="Arial Regular" charset="0"/>
                <a:cs typeface="Arial Regular" charset="0"/>
              </a:rPr>
              <a:t>Charging light</a:t>
            </a:r>
          </a:p>
        </p:txBody>
      </p:sp>
      <p:cxnSp>
        <p:nvCxnSpPr>
          <p:cNvPr id="44" name="Straight Connector 43"/>
          <p:cNvCxnSpPr>
            <a:cxnSpLocks/>
          </p:cNvCxnSpPr>
          <p:nvPr/>
        </p:nvCxnSpPr>
        <p:spPr>
          <a:xfrm flipV="1">
            <a:off x="5099189" y="3730626"/>
            <a:ext cx="0" cy="162074"/>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099189" y="3884904"/>
            <a:ext cx="1107567" cy="1"/>
          </a:xfrm>
          <a:prstGeom prst="line">
            <a:avLst/>
          </a:prstGeom>
          <a:ln w="19050" cap="rnd">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LONER DUO COMPONENTS</a:t>
            </a:r>
          </a:p>
        </p:txBody>
      </p:sp>
    </p:spTree>
    <p:extLst>
      <p:ext uri="{BB962C8B-B14F-4D97-AF65-F5344CB8AC3E}">
        <p14:creationId xmlns:p14="http://schemas.microsoft.com/office/powerpoint/2010/main" val="28485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SOS BUTTON COMPONENTS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5638" y="2236719"/>
            <a:ext cx="2020824" cy="2115312"/>
          </a:xfrm>
          <a:prstGeom prst="rect">
            <a:avLst/>
          </a:prstGeom>
        </p:spPr>
      </p:pic>
      <p:cxnSp>
        <p:nvCxnSpPr>
          <p:cNvPr id="39" name="Straight Connector 38"/>
          <p:cNvCxnSpPr/>
          <p:nvPr/>
        </p:nvCxnSpPr>
        <p:spPr>
          <a:xfrm flipH="1">
            <a:off x="4297377" y="3298798"/>
            <a:ext cx="1458408" cy="0"/>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755785" y="3123708"/>
            <a:ext cx="1832612" cy="307777"/>
          </a:xfrm>
          <a:prstGeom prst="rect">
            <a:avLst/>
          </a:prstGeom>
          <a:noFill/>
        </p:spPr>
        <p:txBody>
          <a:bodyPr wrap="square" rtlCol="0">
            <a:spAutoFit/>
          </a:bodyPr>
          <a:lstStyle/>
          <a:p>
            <a:r>
              <a:rPr lang="en-US" sz="1400" dirty="0">
                <a:latin typeface="Arial Regular" charset="0"/>
                <a:cs typeface="Arial Regular" charset="0"/>
              </a:rPr>
              <a:t>Button</a:t>
            </a:r>
          </a:p>
        </p:txBody>
      </p:sp>
      <p:cxnSp>
        <p:nvCxnSpPr>
          <p:cNvPr id="47" name="Straight Connector 46"/>
          <p:cNvCxnSpPr/>
          <p:nvPr/>
        </p:nvCxnSpPr>
        <p:spPr>
          <a:xfrm>
            <a:off x="3917864" y="2161405"/>
            <a:ext cx="0" cy="962303"/>
          </a:xfrm>
          <a:prstGeom prst="line">
            <a:avLst/>
          </a:prstGeom>
          <a:ln w="19050" cap="rnd">
            <a:solidFill>
              <a:srgbClr val="C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17864" y="2161405"/>
            <a:ext cx="1499859" cy="0"/>
          </a:xfrm>
          <a:prstGeom prst="line">
            <a:avLst/>
          </a:prstGeom>
          <a:ln w="19050" cap="rnd">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417723" y="2009769"/>
            <a:ext cx="1832612" cy="523220"/>
          </a:xfrm>
          <a:prstGeom prst="rect">
            <a:avLst/>
          </a:prstGeom>
          <a:noFill/>
        </p:spPr>
        <p:txBody>
          <a:bodyPr wrap="square" rtlCol="0">
            <a:spAutoFit/>
          </a:bodyPr>
          <a:lstStyle/>
          <a:p>
            <a:r>
              <a:rPr lang="en-US" sz="1400" dirty="0">
                <a:latin typeface="Arial Regular" charset="0"/>
                <a:cs typeface="Arial Regular" charset="0"/>
              </a:rPr>
              <a:t>Connectivity and alarm lights</a:t>
            </a:r>
          </a:p>
        </p:txBody>
      </p:sp>
      <p:sp>
        <p:nvSpPr>
          <p:cNvPr id="50" name="TextBox 49"/>
          <p:cNvSpPr txBox="1"/>
          <p:nvPr/>
        </p:nvSpPr>
        <p:spPr>
          <a:xfrm>
            <a:off x="446600" y="5019474"/>
            <a:ext cx="8250799" cy="1477328"/>
          </a:xfrm>
          <a:prstGeom prst="rect">
            <a:avLst/>
          </a:prstGeom>
          <a:noFill/>
        </p:spPr>
        <p:txBody>
          <a:bodyPr wrap="square" rtlCol="0">
            <a:spAutoFit/>
          </a:bodyPr>
          <a:lstStyle/>
          <a:p>
            <a:pPr>
              <a:spcAft>
                <a:spcPts val="600"/>
              </a:spcAft>
            </a:pPr>
            <a:r>
              <a:rPr lang="en-US" sz="1400" b="1" dirty="0">
                <a:latin typeface="Arial Regular" charset="0"/>
                <a:cs typeface="Arial Regular" charset="0"/>
              </a:rPr>
              <a:t>Changing batteries:</a:t>
            </a:r>
          </a:p>
          <a:p>
            <a:pPr marL="285750" indent="-285750">
              <a:spcAft>
                <a:spcPts val="600"/>
              </a:spcAft>
              <a:buFont typeface="Arial" charset="0"/>
              <a:buChar char="•"/>
            </a:pPr>
            <a:r>
              <a:rPr lang="en-US" sz="1400" dirty="0">
                <a:latin typeface="Arial Regular" charset="0"/>
                <a:cs typeface="Arial Regular" charset="0"/>
              </a:rPr>
              <a:t>Uses CR2032 watch battery.</a:t>
            </a:r>
          </a:p>
          <a:p>
            <a:pPr marL="285750" indent="-285750">
              <a:spcAft>
                <a:spcPts val="600"/>
              </a:spcAft>
              <a:buFont typeface="Arial" charset="0"/>
              <a:buChar char="•"/>
            </a:pPr>
            <a:r>
              <a:rPr lang="en-US" sz="1400" dirty="0">
                <a:latin typeface="Arial Regular" charset="0"/>
                <a:cs typeface="Arial Regular" charset="0"/>
              </a:rPr>
              <a:t>Twist the front and back pieces of the button in opposite directions to open.</a:t>
            </a:r>
          </a:p>
          <a:p>
            <a:pPr marL="285750" indent="-285750">
              <a:spcAft>
                <a:spcPts val="600"/>
              </a:spcAft>
              <a:buFont typeface="Arial" charset="0"/>
              <a:buChar char="•"/>
            </a:pPr>
            <a:r>
              <a:rPr lang="en-US" sz="1400" dirty="0">
                <a:latin typeface="Arial Regular" charset="0"/>
                <a:cs typeface="Arial Regular" charset="0"/>
              </a:rPr>
              <a:t>If you have difficulty changing the batteries, you can take them to a watch repair center.</a:t>
            </a:r>
          </a:p>
          <a:p>
            <a:pPr marL="285750" indent="-285750">
              <a:spcAft>
                <a:spcPts val="600"/>
              </a:spcAft>
              <a:buFont typeface="Arial" charset="0"/>
              <a:buChar char="•"/>
            </a:pPr>
            <a:r>
              <a:rPr lang="en-US" sz="1400" dirty="0">
                <a:latin typeface="Arial Regular" charset="0"/>
                <a:cs typeface="Arial Regular" charset="0"/>
              </a:rPr>
              <a:t>SOS Button can remain powered on continuously, and depending on usage, will last 2-3 months.</a:t>
            </a:r>
          </a:p>
        </p:txBody>
      </p:sp>
    </p:spTree>
    <p:extLst>
      <p:ext uri="{BB962C8B-B14F-4D97-AF65-F5344CB8AC3E}">
        <p14:creationId xmlns:p14="http://schemas.microsoft.com/office/powerpoint/2010/main" val="168731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4E23BCC-7743-CE42-830A-8A54DE630254}"/>
              </a:ext>
            </a:extLst>
          </p:cNvPr>
          <p:cNvGrpSpPr/>
          <p:nvPr/>
        </p:nvGrpSpPr>
        <p:grpSpPr>
          <a:xfrm>
            <a:off x="5028301" y="2053018"/>
            <a:ext cx="1829685" cy="3156702"/>
            <a:chOff x="5028301" y="2053018"/>
            <a:chExt cx="1829685" cy="3156702"/>
          </a:xfrm>
        </p:grpSpPr>
        <p:pic>
          <p:nvPicPr>
            <p:cNvPr id="61" name="Picture 60">
              <a:extLst>
                <a:ext uri="{FF2B5EF4-FFF2-40B4-BE49-F238E27FC236}">
                  <a16:creationId xmlns:a16="http://schemas.microsoft.com/office/drawing/2014/main" id="{199FDFE1-CB93-F74F-BBAE-E8F7A1F8DA0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28301" y="2053018"/>
              <a:ext cx="1829685" cy="315670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EEB1904-55AF-654A-BF76-D0F159DD8F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874"/>
            <a:stretch/>
          </p:blipFill>
          <p:spPr>
            <a:xfrm>
              <a:off x="5037406" y="2575649"/>
              <a:ext cx="1820575" cy="2324374"/>
            </a:xfrm>
            <a:prstGeom prst="rect">
              <a:avLst/>
            </a:prstGeom>
          </p:spPr>
        </p:pic>
      </p:grpSp>
      <p:grpSp>
        <p:nvGrpSpPr>
          <p:cNvPr id="5" name="Group 4">
            <a:extLst>
              <a:ext uri="{FF2B5EF4-FFF2-40B4-BE49-F238E27FC236}">
                <a16:creationId xmlns:a16="http://schemas.microsoft.com/office/drawing/2014/main" id="{1A0F5D26-B9B7-BC4C-BF1B-CF77EAD5F733}"/>
              </a:ext>
            </a:extLst>
          </p:cNvPr>
          <p:cNvGrpSpPr/>
          <p:nvPr/>
        </p:nvGrpSpPr>
        <p:grpSpPr>
          <a:xfrm>
            <a:off x="2277427" y="2069665"/>
            <a:ext cx="1829685" cy="3140055"/>
            <a:chOff x="2277427" y="2069665"/>
            <a:chExt cx="1829685" cy="3140055"/>
          </a:xfrm>
        </p:grpSpPr>
        <p:pic>
          <p:nvPicPr>
            <p:cNvPr id="56" name="Picture 5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77427" y="2069665"/>
              <a:ext cx="1829685" cy="314005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B136CB30-6413-2840-91D1-53502385BEE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279336" y="4889808"/>
              <a:ext cx="1537122" cy="311240"/>
            </a:xfrm>
            <a:prstGeom prst="rect">
              <a:avLst/>
            </a:prstGeom>
          </p:spPr>
        </p:pic>
      </p:grpSp>
      <p:sp>
        <p:nvSpPr>
          <p:cNvPr id="14" name="TextBox 13"/>
          <p:cNvSpPr txBox="1"/>
          <p:nvPr/>
        </p:nvSpPr>
        <p:spPr>
          <a:xfrm>
            <a:off x="2218647" y="5355869"/>
            <a:ext cx="1947243" cy="276999"/>
          </a:xfrm>
          <a:prstGeom prst="rect">
            <a:avLst/>
          </a:prstGeom>
          <a:noFill/>
        </p:spPr>
        <p:txBody>
          <a:bodyPr wrap="square" rtlCol="0">
            <a:spAutoFit/>
          </a:bodyPr>
          <a:lstStyle/>
          <a:p>
            <a:pPr algn="ctr"/>
            <a:r>
              <a:rPr lang="en-US" sz="1200" dirty="0">
                <a:latin typeface="Arial Regular" charset="0"/>
                <a:ea typeface="Arial Regular" charset="0"/>
                <a:cs typeface="Arial Regular" charset="0"/>
              </a:rPr>
              <a:t>Main Screen</a:t>
            </a:r>
          </a:p>
        </p:txBody>
      </p:sp>
      <p:sp>
        <p:nvSpPr>
          <p:cNvPr id="16" name="TextBox 15"/>
          <p:cNvSpPr txBox="1"/>
          <p:nvPr/>
        </p:nvSpPr>
        <p:spPr>
          <a:xfrm>
            <a:off x="471592" y="2159342"/>
            <a:ext cx="1467843" cy="461665"/>
          </a:xfrm>
          <a:prstGeom prst="rect">
            <a:avLst/>
          </a:prstGeom>
          <a:noFill/>
        </p:spPr>
        <p:txBody>
          <a:bodyPr wrap="square" rtlCol="0">
            <a:spAutoFit/>
          </a:bodyPr>
          <a:lstStyle/>
          <a:p>
            <a:r>
              <a:rPr lang="en-US" sz="1200" dirty="0">
                <a:latin typeface="Arial Regular" charset="0"/>
                <a:ea typeface="Arial Regular" charset="0"/>
                <a:cs typeface="Arial Regular" charset="0"/>
              </a:rPr>
              <a:t>Start/stop monitoring</a:t>
            </a:r>
          </a:p>
        </p:txBody>
      </p:sp>
      <p:sp>
        <p:nvSpPr>
          <p:cNvPr id="17" name="TextBox 16"/>
          <p:cNvSpPr txBox="1"/>
          <p:nvPr/>
        </p:nvSpPr>
        <p:spPr>
          <a:xfrm>
            <a:off x="466645" y="2624937"/>
            <a:ext cx="1980777" cy="276999"/>
          </a:xfrm>
          <a:prstGeom prst="rect">
            <a:avLst/>
          </a:prstGeom>
          <a:noFill/>
        </p:spPr>
        <p:txBody>
          <a:bodyPr wrap="square" rtlCol="0">
            <a:spAutoFit/>
          </a:bodyPr>
          <a:lstStyle/>
          <a:p>
            <a:r>
              <a:rPr lang="en-US" sz="1200" dirty="0">
                <a:latin typeface="Arial Regular" charset="0"/>
                <a:ea typeface="Arial Regular" charset="0"/>
                <a:cs typeface="Arial Regular" charset="0"/>
              </a:rPr>
              <a:t>Bluetooth connection</a:t>
            </a:r>
          </a:p>
        </p:txBody>
      </p:sp>
      <p:sp>
        <p:nvSpPr>
          <p:cNvPr id="19" name="TextBox 18"/>
          <p:cNvSpPr txBox="1"/>
          <p:nvPr/>
        </p:nvSpPr>
        <p:spPr>
          <a:xfrm>
            <a:off x="466645" y="3296834"/>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Check in timer</a:t>
            </a:r>
          </a:p>
        </p:txBody>
      </p:sp>
      <p:sp>
        <p:nvSpPr>
          <p:cNvPr id="20" name="TextBox 19"/>
          <p:cNvSpPr txBox="1"/>
          <p:nvPr/>
        </p:nvSpPr>
        <p:spPr>
          <a:xfrm>
            <a:off x="496383" y="4020715"/>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Check-in button</a:t>
            </a:r>
          </a:p>
        </p:txBody>
      </p:sp>
      <p:sp>
        <p:nvSpPr>
          <p:cNvPr id="23" name="TextBox 22"/>
          <p:cNvSpPr txBox="1"/>
          <p:nvPr/>
        </p:nvSpPr>
        <p:spPr>
          <a:xfrm>
            <a:off x="609747" y="4900024"/>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SOS slider</a:t>
            </a:r>
          </a:p>
        </p:txBody>
      </p:sp>
      <p:sp>
        <p:nvSpPr>
          <p:cNvPr id="24" name="TextBox 23"/>
          <p:cNvSpPr txBox="1"/>
          <p:nvPr/>
        </p:nvSpPr>
        <p:spPr>
          <a:xfrm>
            <a:off x="468950" y="1673816"/>
            <a:ext cx="2842150" cy="276999"/>
          </a:xfrm>
          <a:prstGeom prst="rect">
            <a:avLst/>
          </a:prstGeom>
          <a:noFill/>
        </p:spPr>
        <p:txBody>
          <a:bodyPr wrap="square" rtlCol="0">
            <a:spAutoFit/>
          </a:bodyPr>
          <a:lstStyle/>
          <a:p>
            <a:r>
              <a:rPr lang="en-US" sz="1200" dirty="0">
                <a:latin typeface="Arial Regular" charset="0"/>
                <a:ea typeface="Arial Regular" charset="0"/>
                <a:cs typeface="Arial Regular" charset="0"/>
              </a:rPr>
              <a:t>View settings</a:t>
            </a:r>
          </a:p>
        </p:txBody>
      </p:sp>
      <p:cxnSp>
        <p:nvCxnSpPr>
          <p:cNvPr id="26" name="Straight Connector 25"/>
          <p:cNvCxnSpPr>
            <a:cxnSpLocks/>
          </p:cNvCxnSpPr>
          <p:nvPr/>
        </p:nvCxnSpPr>
        <p:spPr>
          <a:xfrm flipV="1">
            <a:off x="3811485" y="1844190"/>
            <a:ext cx="0" cy="267409"/>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cxnSpLocks/>
          </p:cNvCxnSpPr>
          <p:nvPr/>
        </p:nvCxnSpPr>
        <p:spPr>
          <a:xfrm>
            <a:off x="1539829" y="1823960"/>
            <a:ext cx="2267483" cy="0"/>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flipH="1">
            <a:off x="1312269" y="2507873"/>
            <a:ext cx="130166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3175124" y="2656829"/>
            <a:ext cx="0" cy="12407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flipV="1">
            <a:off x="2108864" y="3012606"/>
            <a:ext cx="1570985"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p:cNvCxnSpPr>
          <p:nvPr/>
        </p:nvCxnSpPr>
        <p:spPr>
          <a:xfrm>
            <a:off x="3670324" y="2665877"/>
            <a:ext cx="0" cy="350108"/>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cxnSpLocks/>
          </p:cNvCxnSpPr>
          <p:nvPr/>
        </p:nvCxnSpPr>
        <p:spPr>
          <a:xfrm flipH="1">
            <a:off x="1597948" y="3439160"/>
            <a:ext cx="849474"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p:nvCxnSpPr>
        <p:spPr>
          <a:xfrm flipH="1">
            <a:off x="3795292" y="3927812"/>
            <a:ext cx="4412" cy="265128"/>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flipV="1">
            <a:off x="1727200" y="4178572"/>
            <a:ext cx="2080112"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noAutofit/>
          </a:bodyPr>
          <a:lstStyle/>
          <a:p>
            <a:r>
              <a:rPr lang="en-US" sz="1600" dirty="0"/>
              <a:t>LONER MOBILE COMPONENTS – WITH EDIT PERMISSIONS</a:t>
            </a:r>
          </a:p>
        </p:txBody>
      </p:sp>
      <p:sp>
        <p:nvSpPr>
          <p:cNvPr id="58" name="Rectangle 57">
            <a:extLst>
              <a:ext uri="{FF2B5EF4-FFF2-40B4-BE49-F238E27FC236}">
                <a16:creationId xmlns:a16="http://schemas.microsoft.com/office/drawing/2014/main" id="{44645D6B-370D-F44B-A340-B267D5D80E19}"/>
              </a:ext>
            </a:extLst>
          </p:cNvPr>
          <p:cNvSpPr/>
          <p:nvPr/>
        </p:nvSpPr>
        <p:spPr>
          <a:xfrm>
            <a:off x="5185280" y="3699224"/>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63" name="TextBox 62">
            <a:extLst>
              <a:ext uri="{FF2B5EF4-FFF2-40B4-BE49-F238E27FC236}">
                <a16:creationId xmlns:a16="http://schemas.microsoft.com/office/drawing/2014/main" id="{7646F8D8-D46C-3D49-921D-CB40942C0581}"/>
              </a:ext>
            </a:extLst>
          </p:cNvPr>
          <p:cNvSpPr txBox="1"/>
          <p:nvPr/>
        </p:nvSpPr>
        <p:spPr>
          <a:xfrm>
            <a:off x="4959771" y="5403461"/>
            <a:ext cx="2077839" cy="861774"/>
          </a:xfrm>
          <a:prstGeom prst="rect">
            <a:avLst/>
          </a:prstGeom>
          <a:noFill/>
        </p:spPr>
        <p:txBody>
          <a:bodyPr wrap="square" rtlCol="0">
            <a:spAutoFit/>
          </a:bodyPr>
          <a:lstStyle/>
          <a:p>
            <a:pPr algn="ctr"/>
            <a:r>
              <a:rPr lang="en-US" sz="1200" dirty="0">
                <a:latin typeface="Arial Regular" charset="0"/>
                <a:ea typeface="Arial Regular" charset="0"/>
                <a:cs typeface="Arial Regular" charset="0"/>
              </a:rPr>
              <a:t>Configuration Profile</a:t>
            </a:r>
          </a:p>
          <a:p>
            <a:pPr>
              <a:spcBef>
                <a:spcPts val="600"/>
              </a:spcBef>
            </a:pPr>
            <a:r>
              <a:rPr lang="en-US" sz="1100" dirty="0">
                <a:latin typeface="Arial Regular" charset="0"/>
                <a:ea typeface="Arial Regular" charset="0"/>
                <a:cs typeface="Arial Regular" charset="0"/>
              </a:rPr>
              <a:t>Your configuration profile can only be viewed (not edited) when monitoring</a:t>
            </a:r>
          </a:p>
        </p:txBody>
      </p:sp>
      <p:sp>
        <p:nvSpPr>
          <p:cNvPr id="65" name="TextBox 64">
            <a:extLst>
              <a:ext uri="{FF2B5EF4-FFF2-40B4-BE49-F238E27FC236}">
                <a16:creationId xmlns:a16="http://schemas.microsoft.com/office/drawing/2014/main" id="{88BE9621-20B0-6F43-AE25-FF94EA001DCE}"/>
              </a:ext>
            </a:extLst>
          </p:cNvPr>
          <p:cNvSpPr txBox="1"/>
          <p:nvPr/>
        </p:nvSpPr>
        <p:spPr>
          <a:xfrm>
            <a:off x="7286473" y="4329125"/>
            <a:ext cx="1507965" cy="646331"/>
          </a:xfrm>
          <a:prstGeom prst="rect">
            <a:avLst/>
          </a:prstGeom>
          <a:noFill/>
        </p:spPr>
        <p:txBody>
          <a:bodyPr wrap="square" rtlCol="0">
            <a:spAutoFit/>
          </a:bodyPr>
          <a:lstStyle/>
          <a:p>
            <a:r>
              <a:rPr lang="en-US" sz="1200" dirty="0">
                <a:latin typeface="Arial Regular" charset="0"/>
                <a:ea typeface="Arial Regular" charset="0"/>
                <a:cs typeface="Arial Regular" charset="0"/>
              </a:rPr>
              <a:t>Select to save and go back to the main screen</a:t>
            </a:r>
          </a:p>
        </p:txBody>
      </p:sp>
      <p:sp>
        <p:nvSpPr>
          <p:cNvPr id="69" name="TextBox 68">
            <a:extLst>
              <a:ext uri="{FF2B5EF4-FFF2-40B4-BE49-F238E27FC236}">
                <a16:creationId xmlns:a16="http://schemas.microsoft.com/office/drawing/2014/main" id="{E1FC3949-2D39-824A-9EEC-59C8617B6063}"/>
              </a:ext>
            </a:extLst>
          </p:cNvPr>
          <p:cNvSpPr txBox="1"/>
          <p:nvPr/>
        </p:nvSpPr>
        <p:spPr>
          <a:xfrm>
            <a:off x="7294631" y="3677194"/>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Custom setting</a:t>
            </a:r>
          </a:p>
        </p:txBody>
      </p:sp>
      <p:sp>
        <p:nvSpPr>
          <p:cNvPr id="70" name="TextBox 69">
            <a:extLst>
              <a:ext uri="{FF2B5EF4-FFF2-40B4-BE49-F238E27FC236}">
                <a16:creationId xmlns:a16="http://schemas.microsoft.com/office/drawing/2014/main" id="{EE416056-7146-3548-8D01-8A7B5AE22EB1}"/>
              </a:ext>
            </a:extLst>
          </p:cNvPr>
          <p:cNvSpPr txBox="1"/>
          <p:nvPr/>
        </p:nvSpPr>
        <p:spPr>
          <a:xfrm>
            <a:off x="7240996" y="2237859"/>
            <a:ext cx="192125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Alert title</a:t>
            </a:r>
          </a:p>
        </p:txBody>
      </p:sp>
      <p:sp>
        <p:nvSpPr>
          <p:cNvPr id="71" name="TextBox 70">
            <a:extLst>
              <a:ext uri="{FF2B5EF4-FFF2-40B4-BE49-F238E27FC236}">
                <a16:creationId xmlns:a16="http://schemas.microsoft.com/office/drawing/2014/main" id="{A7152EB3-72FD-EF4A-BE2C-3D90948BAD57}"/>
              </a:ext>
            </a:extLst>
          </p:cNvPr>
          <p:cNvSpPr txBox="1"/>
          <p:nvPr/>
        </p:nvSpPr>
        <p:spPr>
          <a:xfrm>
            <a:off x="7240029" y="3308255"/>
            <a:ext cx="1948364" cy="276999"/>
          </a:xfrm>
          <a:prstGeom prst="rect">
            <a:avLst/>
          </a:prstGeom>
          <a:noFill/>
        </p:spPr>
        <p:txBody>
          <a:bodyPr wrap="square" rtlCol="0">
            <a:spAutoFit/>
          </a:bodyPr>
          <a:lstStyle/>
          <a:p>
            <a:r>
              <a:rPr lang="en-US" sz="1200" dirty="0">
                <a:latin typeface="Arial Regular" charset="0"/>
                <a:ea typeface="Arial Regular" charset="0"/>
                <a:cs typeface="Arial Regular" charset="0"/>
              </a:rPr>
              <a:t>Toggled on/off</a:t>
            </a:r>
          </a:p>
        </p:txBody>
      </p:sp>
      <p:sp>
        <p:nvSpPr>
          <p:cNvPr id="72" name="TextBox 71">
            <a:extLst>
              <a:ext uri="{FF2B5EF4-FFF2-40B4-BE49-F238E27FC236}">
                <a16:creationId xmlns:a16="http://schemas.microsoft.com/office/drawing/2014/main" id="{80BED4CE-4FB9-B543-AB0A-D823A5D2783B}"/>
              </a:ext>
            </a:extLst>
          </p:cNvPr>
          <p:cNvSpPr txBox="1"/>
          <p:nvPr/>
        </p:nvSpPr>
        <p:spPr>
          <a:xfrm>
            <a:off x="7231452" y="2764905"/>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Alert description</a:t>
            </a:r>
          </a:p>
        </p:txBody>
      </p:sp>
      <p:cxnSp>
        <p:nvCxnSpPr>
          <p:cNvPr id="73" name="Straight Connector 72">
            <a:extLst>
              <a:ext uri="{FF2B5EF4-FFF2-40B4-BE49-F238E27FC236}">
                <a16:creationId xmlns:a16="http://schemas.microsoft.com/office/drawing/2014/main" id="{13519114-C62B-F345-8800-2322B8CB84B0}"/>
              </a:ext>
            </a:extLst>
          </p:cNvPr>
          <p:cNvCxnSpPr>
            <a:cxnSpLocks/>
          </p:cNvCxnSpPr>
          <p:nvPr/>
        </p:nvCxnSpPr>
        <p:spPr>
          <a:xfrm>
            <a:off x="5859517" y="2674794"/>
            <a:ext cx="51252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89094DD-2F80-FD45-884E-3D71109C9EDA}"/>
              </a:ext>
            </a:extLst>
          </p:cNvPr>
          <p:cNvCxnSpPr/>
          <p:nvPr/>
        </p:nvCxnSpPr>
        <p:spPr>
          <a:xfrm flipV="1">
            <a:off x="6384314" y="2371305"/>
            <a:ext cx="0" cy="303489"/>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8D0A439-4342-A948-909C-3641F575D9C1}"/>
              </a:ext>
            </a:extLst>
          </p:cNvPr>
          <p:cNvCxnSpPr>
            <a:cxnSpLocks/>
          </p:cNvCxnSpPr>
          <p:nvPr/>
        </p:nvCxnSpPr>
        <p:spPr>
          <a:xfrm flipV="1">
            <a:off x="6426673" y="2378261"/>
            <a:ext cx="804779"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C324217-EA0A-A249-853E-097CA938D544}"/>
              </a:ext>
            </a:extLst>
          </p:cNvPr>
          <p:cNvCxnSpPr>
            <a:cxnSpLocks/>
          </p:cNvCxnSpPr>
          <p:nvPr/>
        </p:nvCxnSpPr>
        <p:spPr>
          <a:xfrm>
            <a:off x="6426673" y="2914022"/>
            <a:ext cx="813356"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6D463953-3CDA-324D-BA08-E308F1A7685E}"/>
              </a:ext>
            </a:extLst>
          </p:cNvPr>
          <p:cNvCxnSpPr>
            <a:cxnSpLocks/>
          </p:cNvCxnSpPr>
          <p:nvPr/>
        </p:nvCxnSpPr>
        <p:spPr>
          <a:xfrm flipV="1">
            <a:off x="6724601" y="3462129"/>
            <a:ext cx="500825" cy="10324"/>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3CAB6134-5972-6946-918A-1B47A3500F39}"/>
              </a:ext>
            </a:extLst>
          </p:cNvPr>
          <p:cNvCxnSpPr/>
          <p:nvPr/>
        </p:nvCxnSpPr>
        <p:spPr>
          <a:xfrm flipV="1">
            <a:off x="6762569" y="4054020"/>
            <a:ext cx="283199" cy="6978"/>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35133A3-E64F-6649-8A5D-5CE4DA57ECE0}"/>
              </a:ext>
            </a:extLst>
          </p:cNvPr>
          <p:cNvCxnSpPr>
            <a:cxnSpLocks/>
          </p:cNvCxnSpPr>
          <p:nvPr/>
        </p:nvCxnSpPr>
        <p:spPr>
          <a:xfrm flipV="1">
            <a:off x="7059434" y="3800954"/>
            <a:ext cx="1" cy="253066"/>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9C7080C-0846-B849-9878-AB638B3609BD}"/>
              </a:ext>
            </a:extLst>
          </p:cNvPr>
          <p:cNvCxnSpPr>
            <a:cxnSpLocks/>
          </p:cNvCxnSpPr>
          <p:nvPr/>
        </p:nvCxnSpPr>
        <p:spPr>
          <a:xfrm>
            <a:off x="7059434" y="3807805"/>
            <a:ext cx="226721" cy="126"/>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89CA3CB-BDC7-FC4E-901B-6087DA62C168}"/>
              </a:ext>
            </a:extLst>
          </p:cNvPr>
          <p:cNvCxnSpPr/>
          <p:nvPr/>
        </p:nvCxnSpPr>
        <p:spPr>
          <a:xfrm>
            <a:off x="6762569" y="5064300"/>
            <a:ext cx="171465"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89C2A10-D834-2F4E-B8BC-00EC431C844C}"/>
              </a:ext>
            </a:extLst>
          </p:cNvPr>
          <p:cNvCxnSpPr/>
          <p:nvPr/>
        </p:nvCxnSpPr>
        <p:spPr>
          <a:xfrm flipH="1" flipV="1">
            <a:off x="6939542" y="4436590"/>
            <a:ext cx="5287" cy="626869"/>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9CF25C2-41DD-D446-940B-9536DE4BB44F}"/>
              </a:ext>
            </a:extLst>
          </p:cNvPr>
          <p:cNvCxnSpPr/>
          <p:nvPr/>
        </p:nvCxnSpPr>
        <p:spPr>
          <a:xfrm flipV="1">
            <a:off x="6972997" y="4435930"/>
            <a:ext cx="332566"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2D6DADC1-00A5-F349-8B52-6CCF29514852}"/>
              </a:ext>
            </a:extLst>
          </p:cNvPr>
          <p:cNvCxnSpPr>
            <a:cxnSpLocks/>
          </p:cNvCxnSpPr>
          <p:nvPr/>
        </p:nvCxnSpPr>
        <p:spPr>
          <a:xfrm flipH="1">
            <a:off x="1727200" y="3819138"/>
            <a:ext cx="716095"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D06FE12F-3ADF-1E4D-A4FA-67EEE9D99F35}"/>
              </a:ext>
            </a:extLst>
          </p:cNvPr>
          <p:cNvSpPr txBox="1"/>
          <p:nvPr/>
        </p:nvSpPr>
        <p:spPr>
          <a:xfrm>
            <a:off x="466645" y="3654351"/>
            <a:ext cx="1390771"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Customize timer</a:t>
            </a:r>
          </a:p>
        </p:txBody>
      </p:sp>
      <p:sp>
        <p:nvSpPr>
          <p:cNvPr id="92" name="TextBox 91">
            <a:extLst>
              <a:ext uri="{FF2B5EF4-FFF2-40B4-BE49-F238E27FC236}">
                <a16:creationId xmlns:a16="http://schemas.microsoft.com/office/drawing/2014/main" id="{9C2FD9C3-AEEB-F943-B7C1-7A593A6E5390}"/>
              </a:ext>
            </a:extLst>
          </p:cNvPr>
          <p:cNvSpPr txBox="1"/>
          <p:nvPr/>
        </p:nvSpPr>
        <p:spPr>
          <a:xfrm>
            <a:off x="457936" y="2864786"/>
            <a:ext cx="1980777" cy="276999"/>
          </a:xfrm>
          <a:prstGeom prst="rect">
            <a:avLst/>
          </a:prstGeom>
          <a:noFill/>
        </p:spPr>
        <p:txBody>
          <a:bodyPr wrap="square" rtlCol="0">
            <a:spAutoFit/>
          </a:bodyPr>
          <a:lstStyle/>
          <a:p>
            <a:r>
              <a:rPr lang="en-US" sz="1200" dirty="0">
                <a:latin typeface="Arial Regular" charset="0"/>
                <a:ea typeface="Arial Regular" charset="0"/>
                <a:cs typeface="Arial Regular" charset="0"/>
              </a:rPr>
              <a:t>Bluetooth battery level</a:t>
            </a:r>
          </a:p>
        </p:txBody>
      </p:sp>
      <p:cxnSp>
        <p:nvCxnSpPr>
          <p:cNvPr id="93" name="Straight Connector 92">
            <a:extLst>
              <a:ext uri="{FF2B5EF4-FFF2-40B4-BE49-F238E27FC236}">
                <a16:creationId xmlns:a16="http://schemas.microsoft.com/office/drawing/2014/main" id="{A4F4E846-7E4C-0640-AB4C-F9199389751C}"/>
              </a:ext>
            </a:extLst>
          </p:cNvPr>
          <p:cNvCxnSpPr>
            <a:cxnSpLocks/>
          </p:cNvCxnSpPr>
          <p:nvPr/>
        </p:nvCxnSpPr>
        <p:spPr>
          <a:xfrm flipV="1">
            <a:off x="2027784" y="2780901"/>
            <a:ext cx="1149395"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cxnSpLocks/>
          </p:cNvCxnSpPr>
          <p:nvPr/>
        </p:nvCxnSpPr>
        <p:spPr>
          <a:xfrm flipH="1">
            <a:off x="1539829" y="5058792"/>
            <a:ext cx="735709"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93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1F4F78-1444-AC4F-A38B-0F007AF67BEE}"/>
              </a:ext>
            </a:extLst>
          </p:cNvPr>
          <p:cNvGrpSpPr/>
          <p:nvPr/>
        </p:nvGrpSpPr>
        <p:grpSpPr>
          <a:xfrm>
            <a:off x="5028301" y="2059995"/>
            <a:ext cx="1829684" cy="3149725"/>
            <a:chOff x="5028301" y="2059995"/>
            <a:chExt cx="1829684" cy="3149725"/>
          </a:xfrm>
        </p:grpSpPr>
        <p:pic>
          <p:nvPicPr>
            <p:cNvPr id="86" name="Picture 85">
              <a:extLst>
                <a:ext uri="{FF2B5EF4-FFF2-40B4-BE49-F238E27FC236}">
                  <a16:creationId xmlns:a16="http://schemas.microsoft.com/office/drawing/2014/main" id="{BCD71C21-B7A2-F948-A228-FC0CE5BBE8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28301" y="2059995"/>
              <a:ext cx="1829684" cy="3149725"/>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2832BB3B-DCAD-1042-AD4B-33BA27EB63B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874"/>
            <a:stretch/>
          </p:blipFill>
          <p:spPr>
            <a:xfrm>
              <a:off x="5037406" y="2575649"/>
              <a:ext cx="1820575" cy="2324374"/>
            </a:xfrm>
            <a:prstGeom prst="rect">
              <a:avLst/>
            </a:prstGeom>
          </p:spPr>
        </p:pic>
      </p:grpSp>
      <p:grpSp>
        <p:nvGrpSpPr>
          <p:cNvPr id="2" name="Group 1">
            <a:extLst>
              <a:ext uri="{FF2B5EF4-FFF2-40B4-BE49-F238E27FC236}">
                <a16:creationId xmlns:a16="http://schemas.microsoft.com/office/drawing/2014/main" id="{3EC9060D-529E-C54C-B3CC-EEA2EC02BB74}"/>
              </a:ext>
            </a:extLst>
          </p:cNvPr>
          <p:cNvGrpSpPr/>
          <p:nvPr/>
        </p:nvGrpSpPr>
        <p:grpSpPr>
          <a:xfrm>
            <a:off x="2275537" y="2069668"/>
            <a:ext cx="1833465" cy="3140053"/>
            <a:chOff x="2275537" y="2069668"/>
            <a:chExt cx="1833465" cy="3140053"/>
          </a:xfrm>
        </p:grpSpPr>
        <p:pic>
          <p:nvPicPr>
            <p:cNvPr id="56" name="Picture 5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75537" y="2069668"/>
              <a:ext cx="1833465" cy="3140053"/>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522E5653-B9E3-5F44-930D-7901E7774B0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279336" y="4889808"/>
              <a:ext cx="1537122" cy="311240"/>
            </a:xfrm>
            <a:prstGeom prst="rect">
              <a:avLst/>
            </a:prstGeom>
          </p:spPr>
        </p:pic>
      </p:grpSp>
      <p:sp>
        <p:nvSpPr>
          <p:cNvPr id="14" name="TextBox 13"/>
          <p:cNvSpPr txBox="1"/>
          <p:nvPr/>
        </p:nvSpPr>
        <p:spPr>
          <a:xfrm>
            <a:off x="2218647" y="5355869"/>
            <a:ext cx="1947243" cy="276999"/>
          </a:xfrm>
          <a:prstGeom prst="rect">
            <a:avLst/>
          </a:prstGeom>
          <a:noFill/>
        </p:spPr>
        <p:txBody>
          <a:bodyPr wrap="square" rtlCol="0">
            <a:spAutoFit/>
          </a:bodyPr>
          <a:lstStyle/>
          <a:p>
            <a:pPr algn="ctr"/>
            <a:r>
              <a:rPr lang="en-US" sz="1200" dirty="0">
                <a:latin typeface="Arial Regular" charset="0"/>
                <a:ea typeface="Arial Regular" charset="0"/>
                <a:cs typeface="Arial Regular" charset="0"/>
              </a:rPr>
              <a:t>Main Screen</a:t>
            </a:r>
          </a:p>
        </p:txBody>
      </p:sp>
      <p:sp>
        <p:nvSpPr>
          <p:cNvPr id="4" name="Title 3"/>
          <p:cNvSpPr>
            <a:spLocks noGrp="1"/>
          </p:cNvSpPr>
          <p:nvPr>
            <p:ph type="title"/>
          </p:nvPr>
        </p:nvSpPr>
        <p:spPr>
          <a:xfrm>
            <a:off x="268939" y="116353"/>
            <a:ext cx="6666115" cy="461868"/>
          </a:xfrm>
        </p:spPr>
        <p:txBody>
          <a:bodyPr>
            <a:noAutofit/>
          </a:bodyPr>
          <a:lstStyle/>
          <a:p>
            <a:r>
              <a:rPr lang="en-US" sz="1600" dirty="0"/>
              <a:t>LONER MOBILE COMPONENTS – WITHOUT EDIT PERMISSIONS</a:t>
            </a:r>
          </a:p>
        </p:txBody>
      </p:sp>
      <p:sp>
        <p:nvSpPr>
          <p:cNvPr id="64" name="TextBox 63">
            <a:extLst>
              <a:ext uri="{FF2B5EF4-FFF2-40B4-BE49-F238E27FC236}">
                <a16:creationId xmlns:a16="http://schemas.microsoft.com/office/drawing/2014/main" id="{31CBB306-7D64-C241-89E4-B947834BABE9}"/>
              </a:ext>
            </a:extLst>
          </p:cNvPr>
          <p:cNvSpPr txBox="1"/>
          <p:nvPr/>
        </p:nvSpPr>
        <p:spPr>
          <a:xfrm>
            <a:off x="471592" y="2159342"/>
            <a:ext cx="1467843" cy="461665"/>
          </a:xfrm>
          <a:prstGeom prst="rect">
            <a:avLst/>
          </a:prstGeom>
          <a:noFill/>
        </p:spPr>
        <p:txBody>
          <a:bodyPr wrap="square" rtlCol="0">
            <a:spAutoFit/>
          </a:bodyPr>
          <a:lstStyle/>
          <a:p>
            <a:r>
              <a:rPr lang="en-US" sz="1200" dirty="0">
                <a:latin typeface="Arial Regular" charset="0"/>
                <a:ea typeface="Arial Regular" charset="0"/>
                <a:cs typeface="Arial Regular" charset="0"/>
              </a:rPr>
              <a:t>Start/stop monitoring</a:t>
            </a:r>
          </a:p>
        </p:txBody>
      </p:sp>
      <p:sp>
        <p:nvSpPr>
          <p:cNvPr id="65" name="TextBox 64">
            <a:extLst>
              <a:ext uri="{FF2B5EF4-FFF2-40B4-BE49-F238E27FC236}">
                <a16:creationId xmlns:a16="http://schemas.microsoft.com/office/drawing/2014/main" id="{BCE9B802-D2DB-3E4B-B589-FDF8B1DD499B}"/>
              </a:ext>
            </a:extLst>
          </p:cNvPr>
          <p:cNvSpPr txBox="1"/>
          <p:nvPr/>
        </p:nvSpPr>
        <p:spPr>
          <a:xfrm>
            <a:off x="466645" y="2624937"/>
            <a:ext cx="1980777" cy="276999"/>
          </a:xfrm>
          <a:prstGeom prst="rect">
            <a:avLst/>
          </a:prstGeom>
          <a:noFill/>
        </p:spPr>
        <p:txBody>
          <a:bodyPr wrap="square" rtlCol="0">
            <a:spAutoFit/>
          </a:bodyPr>
          <a:lstStyle/>
          <a:p>
            <a:r>
              <a:rPr lang="en-US" sz="1200" dirty="0">
                <a:latin typeface="Arial Regular" charset="0"/>
                <a:ea typeface="Arial Regular" charset="0"/>
                <a:cs typeface="Arial Regular" charset="0"/>
              </a:rPr>
              <a:t>Bluetooth connection</a:t>
            </a:r>
          </a:p>
        </p:txBody>
      </p:sp>
      <p:sp>
        <p:nvSpPr>
          <p:cNvPr id="66" name="TextBox 65">
            <a:extLst>
              <a:ext uri="{FF2B5EF4-FFF2-40B4-BE49-F238E27FC236}">
                <a16:creationId xmlns:a16="http://schemas.microsoft.com/office/drawing/2014/main" id="{35EC40D0-9952-CE48-9F15-3E173273F96F}"/>
              </a:ext>
            </a:extLst>
          </p:cNvPr>
          <p:cNvSpPr txBox="1"/>
          <p:nvPr/>
        </p:nvSpPr>
        <p:spPr>
          <a:xfrm>
            <a:off x="466645" y="3156629"/>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Check in timer</a:t>
            </a:r>
          </a:p>
        </p:txBody>
      </p:sp>
      <p:sp>
        <p:nvSpPr>
          <p:cNvPr id="67" name="TextBox 66">
            <a:extLst>
              <a:ext uri="{FF2B5EF4-FFF2-40B4-BE49-F238E27FC236}">
                <a16:creationId xmlns:a16="http://schemas.microsoft.com/office/drawing/2014/main" id="{920A4004-08BB-1240-936F-57B4E455C55E}"/>
              </a:ext>
            </a:extLst>
          </p:cNvPr>
          <p:cNvSpPr txBox="1"/>
          <p:nvPr/>
        </p:nvSpPr>
        <p:spPr>
          <a:xfrm>
            <a:off x="456307" y="3607975"/>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Check-in button</a:t>
            </a:r>
          </a:p>
        </p:txBody>
      </p:sp>
      <p:sp>
        <p:nvSpPr>
          <p:cNvPr id="68" name="TextBox 67">
            <a:extLst>
              <a:ext uri="{FF2B5EF4-FFF2-40B4-BE49-F238E27FC236}">
                <a16:creationId xmlns:a16="http://schemas.microsoft.com/office/drawing/2014/main" id="{FAA05C5B-DCB8-3D4B-8AA0-F170785F74D7}"/>
              </a:ext>
            </a:extLst>
          </p:cNvPr>
          <p:cNvSpPr txBox="1"/>
          <p:nvPr/>
        </p:nvSpPr>
        <p:spPr>
          <a:xfrm>
            <a:off x="609747" y="4900024"/>
            <a:ext cx="239351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SOS slider</a:t>
            </a:r>
          </a:p>
        </p:txBody>
      </p:sp>
      <p:sp>
        <p:nvSpPr>
          <p:cNvPr id="69" name="TextBox 68">
            <a:extLst>
              <a:ext uri="{FF2B5EF4-FFF2-40B4-BE49-F238E27FC236}">
                <a16:creationId xmlns:a16="http://schemas.microsoft.com/office/drawing/2014/main" id="{DC1C6C69-5B3E-5C4F-A31F-4184D70ECF01}"/>
              </a:ext>
            </a:extLst>
          </p:cNvPr>
          <p:cNvSpPr txBox="1"/>
          <p:nvPr/>
        </p:nvSpPr>
        <p:spPr>
          <a:xfrm>
            <a:off x="468950" y="1673816"/>
            <a:ext cx="2842150" cy="276999"/>
          </a:xfrm>
          <a:prstGeom prst="rect">
            <a:avLst/>
          </a:prstGeom>
          <a:noFill/>
        </p:spPr>
        <p:txBody>
          <a:bodyPr wrap="square" rtlCol="0">
            <a:spAutoFit/>
          </a:bodyPr>
          <a:lstStyle/>
          <a:p>
            <a:r>
              <a:rPr lang="en-US" sz="1200" dirty="0">
                <a:latin typeface="Arial Regular" charset="0"/>
                <a:ea typeface="Arial Regular" charset="0"/>
                <a:cs typeface="Arial Regular" charset="0"/>
              </a:rPr>
              <a:t>View settings</a:t>
            </a:r>
          </a:p>
        </p:txBody>
      </p:sp>
      <p:cxnSp>
        <p:nvCxnSpPr>
          <p:cNvPr id="70" name="Straight Connector 69">
            <a:extLst>
              <a:ext uri="{FF2B5EF4-FFF2-40B4-BE49-F238E27FC236}">
                <a16:creationId xmlns:a16="http://schemas.microsoft.com/office/drawing/2014/main" id="{4CC4519C-EC47-C548-8D86-8B91580550DF}"/>
              </a:ext>
            </a:extLst>
          </p:cNvPr>
          <p:cNvCxnSpPr>
            <a:cxnSpLocks/>
          </p:cNvCxnSpPr>
          <p:nvPr/>
        </p:nvCxnSpPr>
        <p:spPr>
          <a:xfrm flipV="1">
            <a:off x="3811485" y="1844190"/>
            <a:ext cx="0" cy="267409"/>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552C96-3762-4142-9F4C-A01A2C579E86}"/>
              </a:ext>
            </a:extLst>
          </p:cNvPr>
          <p:cNvCxnSpPr>
            <a:cxnSpLocks/>
          </p:cNvCxnSpPr>
          <p:nvPr/>
        </p:nvCxnSpPr>
        <p:spPr>
          <a:xfrm>
            <a:off x="1539829" y="1823960"/>
            <a:ext cx="2267483" cy="0"/>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07F2029-0BD0-8347-A692-38C8C6EF8408}"/>
              </a:ext>
            </a:extLst>
          </p:cNvPr>
          <p:cNvCxnSpPr>
            <a:cxnSpLocks/>
          </p:cNvCxnSpPr>
          <p:nvPr/>
        </p:nvCxnSpPr>
        <p:spPr>
          <a:xfrm flipH="1">
            <a:off x="1312269" y="2507873"/>
            <a:ext cx="130166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9FFD316-0F4F-F24A-9165-F3918A3752B7}"/>
              </a:ext>
            </a:extLst>
          </p:cNvPr>
          <p:cNvCxnSpPr>
            <a:cxnSpLocks/>
          </p:cNvCxnSpPr>
          <p:nvPr/>
        </p:nvCxnSpPr>
        <p:spPr>
          <a:xfrm>
            <a:off x="3175124" y="2656829"/>
            <a:ext cx="0" cy="12407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08D157B-FA02-154A-9C73-961B05B28E99}"/>
              </a:ext>
            </a:extLst>
          </p:cNvPr>
          <p:cNvCxnSpPr>
            <a:cxnSpLocks/>
          </p:cNvCxnSpPr>
          <p:nvPr/>
        </p:nvCxnSpPr>
        <p:spPr>
          <a:xfrm flipV="1">
            <a:off x="2108864" y="3012606"/>
            <a:ext cx="1570985"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04E4AEC-52F0-314D-A6F1-BD578289C846}"/>
              </a:ext>
            </a:extLst>
          </p:cNvPr>
          <p:cNvCxnSpPr>
            <a:cxnSpLocks/>
          </p:cNvCxnSpPr>
          <p:nvPr/>
        </p:nvCxnSpPr>
        <p:spPr>
          <a:xfrm>
            <a:off x="3670324" y="2665877"/>
            <a:ext cx="0" cy="350108"/>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92926A0-D92D-8D4B-AF0D-12CDFCDD9BC8}"/>
              </a:ext>
            </a:extLst>
          </p:cNvPr>
          <p:cNvCxnSpPr>
            <a:cxnSpLocks/>
          </p:cNvCxnSpPr>
          <p:nvPr/>
        </p:nvCxnSpPr>
        <p:spPr>
          <a:xfrm flipH="1">
            <a:off x="1603047" y="3309506"/>
            <a:ext cx="1010885"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0844437-6DC7-2C45-8F9D-45994842FE8C}"/>
              </a:ext>
            </a:extLst>
          </p:cNvPr>
          <p:cNvCxnSpPr>
            <a:cxnSpLocks/>
          </p:cNvCxnSpPr>
          <p:nvPr/>
        </p:nvCxnSpPr>
        <p:spPr>
          <a:xfrm flipH="1">
            <a:off x="1539829" y="5058792"/>
            <a:ext cx="735709"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1A80FCC3-9466-6F44-9777-B7D2863782FE}"/>
              </a:ext>
            </a:extLst>
          </p:cNvPr>
          <p:cNvSpPr txBox="1"/>
          <p:nvPr/>
        </p:nvSpPr>
        <p:spPr>
          <a:xfrm>
            <a:off x="457936" y="2864786"/>
            <a:ext cx="1980777" cy="276999"/>
          </a:xfrm>
          <a:prstGeom prst="rect">
            <a:avLst/>
          </a:prstGeom>
          <a:noFill/>
        </p:spPr>
        <p:txBody>
          <a:bodyPr wrap="square" rtlCol="0">
            <a:spAutoFit/>
          </a:bodyPr>
          <a:lstStyle/>
          <a:p>
            <a:r>
              <a:rPr lang="en-US" sz="1200" dirty="0">
                <a:latin typeface="Arial Regular" charset="0"/>
                <a:ea typeface="Arial Regular" charset="0"/>
                <a:cs typeface="Arial Regular" charset="0"/>
              </a:rPr>
              <a:t>Bluetooth battery level</a:t>
            </a:r>
          </a:p>
        </p:txBody>
      </p:sp>
      <p:cxnSp>
        <p:nvCxnSpPr>
          <p:cNvPr id="83" name="Straight Connector 82">
            <a:extLst>
              <a:ext uri="{FF2B5EF4-FFF2-40B4-BE49-F238E27FC236}">
                <a16:creationId xmlns:a16="http://schemas.microsoft.com/office/drawing/2014/main" id="{3760336D-7458-EC4A-8E0B-56101D4EAA7D}"/>
              </a:ext>
            </a:extLst>
          </p:cNvPr>
          <p:cNvCxnSpPr>
            <a:cxnSpLocks/>
          </p:cNvCxnSpPr>
          <p:nvPr/>
        </p:nvCxnSpPr>
        <p:spPr>
          <a:xfrm flipV="1">
            <a:off x="2027784" y="2780901"/>
            <a:ext cx="1149395"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4FBAC3F5-3B6E-6141-9C0C-47C3EEA005C8}"/>
              </a:ext>
            </a:extLst>
          </p:cNvPr>
          <p:cNvCxnSpPr>
            <a:cxnSpLocks/>
          </p:cNvCxnSpPr>
          <p:nvPr/>
        </p:nvCxnSpPr>
        <p:spPr>
          <a:xfrm flipH="1">
            <a:off x="1663337" y="3771730"/>
            <a:ext cx="1010885"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977505D2-CF02-3F41-A60A-1F8EC046C3FC}"/>
              </a:ext>
            </a:extLst>
          </p:cNvPr>
          <p:cNvSpPr/>
          <p:nvPr/>
        </p:nvSpPr>
        <p:spPr>
          <a:xfrm>
            <a:off x="5185280" y="3699224"/>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87" name="TextBox 86">
            <a:extLst>
              <a:ext uri="{FF2B5EF4-FFF2-40B4-BE49-F238E27FC236}">
                <a16:creationId xmlns:a16="http://schemas.microsoft.com/office/drawing/2014/main" id="{DC75582B-A28B-594A-AA42-E146127C2432}"/>
              </a:ext>
            </a:extLst>
          </p:cNvPr>
          <p:cNvSpPr txBox="1"/>
          <p:nvPr/>
        </p:nvSpPr>
        <p:spPr>
          <a:xfrm>
            <a:off x="4959771" y="5403461"/>
            <a:ext cx="2077839" cy="692497"/>
          </a:xfrm>
          <a:prstGeom prst="rect">
            <a:avLst/>
          </a:prstGeom>
          <a:noFill/>
        </p:spPr>
        <p:txBody>
          <a:bodyPr wrap="square" rtlCol="0">
            <a:spAutoFit/>
          </a:bodyPr>
          <a:lstStyle/>
          <a:p>
            <a:pPr algn="ctr"/>
            <a:r>
              <a:rPr lang="en-US" sz="1200" dirty="0">
                <a:latin typeface="Arial Regular" charset="0"/>
                <a:ea typeface="Arial Regular" charset="0"/>
                <a:cs typeface="Arial Regular" charset="0"/>
              </a:rPr>
              <a:t>Configuration Profile</a:t>
            </a:r>
          </a:p>
          <a:p>
            <a:pPr>
              <a:spcBef>
                <a:spcPts val="600"/>
              </a:spcBef>
            </a:pPr>
            <a:r>
              <a:rPr lang="en-US" sz="1100" dirty="0">
                <a:latin typeface="Arial Regular" charset="0"/>
                <a:ea typeface="Arial Regular" charset="0"/>
                <a:cs typeface="Arial Regular" charset="0"/>
              </a:rPr>
              <a:t>Here you can view your configuration settings</a:t>
            </a:r>
          </a:p>
        </p:txBody>
      </p:sp>
      <p:sp>
        <p:nvSpPr>
          <p:cNvPr id="88" name="TextBox 87">
            <a:extLst>
              <a:ext uri="{FF2B5EF4-FFF2-40B4-BE49-F238E27FC236}">
                <a16:creationId xmlns:a16="http://schemas.microsoft.com/office/drawing/2014/main" id="{6BCA0011-2A7E-CD48-8106-A5B4ABAFDA37}"/>
              </a:ext>
            </a:extLst>
          </p:cNvPr>
          <p:cNvSpPr txBox="1"/>
          <p:nvPr/>
        </p:nvSpPr>
        <p:spPr>
          <a:xfrm>
            <a:off x="7174523" y="4853857"/>
            <a:ext cx="1507965" cy="461665"/>
          </a:xfrm>
          <a:prstGeom prst="rect">
            <a:avLst/>
          </a:prstGeom>
          <a:noFill/>
        </p:spPr>
        <p:txBody>
          <a:bodyPr wrap="square" rtlCol="0">
            <a:spAutoFit/>
          </a:bodyPr>
          <a:lstStyle/>
          <a:p>
            <a:r>
              <a:rPr lang="en-US" sz="1200" dirty="0">
                <a:latin typeface="Arial Regular" charset="0"/>
                <a:ea typeface="Arial Regular" charset="0"/>
                <a:cs typeface="Arial Regular" charset="0"/>
              </a:rPr>
              <a:t>Select to go back to the main screen</a:t>
            </a:r>
          </a:p>
        </p:txBody>
      </p:sp>
      <p:cxnSp>
        <p:nvCxnSpPr>
          <p:cNvPr id="101" name="Straight Connector 100">
            <a:extLst>
              <a:ext uri="{FF2B5EF4-FFF2-40B4-BE49-F238E27FC236}">
                <a16:creationId xmlns:a16="http://schemas.microsoft.com/office/drawing/2014/main" id="{06E7F871-6C76-2C41-9A73-68936D305F27}"/>
              </a:ext>
            </a:extLst>
          </p:cNvPr>
          <p:cNvCxnSpPr>
            <a:cxnSpLocks/>
          </p:cNvCxnSpPr>
          <p:nvPr/>
        </p:nvCxnSpPr>
        <p:spPr>
          <a:xfrm>
            <a:off x="6757530" y="5038626"/>
            <a:ext cx="41699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8E27C481-82FB-B941-9DAE-AF5D60A262F5}"/>
              </a:ext>
            </a:extLst>
          </p:cNvPr>
          <p:cNvSpPr txBox="1"/>
          <p:nvPr/>
        </p:nvSpPr>
        <p:spPr>
          <a:xfrm>
            <a:off x="7289592" y="3647549"/>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Custom setting</a:t>
            </a:r>
          </a:p>
        </p:txBody>
      </p:sp>
      <p:sp>
        <p:nvSpPr>
          <p:cNvPr id="105" name="TextBox 104">
            <a:extLst>
              <a:ext uri="{FF2B5EF4-FFF2-40B4-BE49-F238E27FC236}">
                <a16:creationId xmlns:a16="http://schemas.microsoft.com/office/drawing/2014/main" id="{FFFC7220-2CDA-504B-803C-451A2FF38567}"/>
              </a:ext>
            </a:extLst>
          </p:cNvPr>
          <p:cNvSpPr txBox="1"/>
          <p:nvPr/>
        </p:nvSpPr>
        <p:spPr>
          <a:xfrm>
            <a:off x="7240996" y="2237859"/>
            <a:ext cx="192125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Alert title</a:t>
            </a:r>
          </a:p>
        </p:txBody>
      </p:sp>
      <p:sp>
        <p:nvSpPr>
          <p:cNvPr id="106" name="TextBox 105">
            <a:extLst>
              <a:ext uri="{FF2B5EF4-FFF2-40B4-BE49-F238E27FC236}">
                <a16:creationId xmlns:a16="http://schemas.microsoft.com/office/drawing/2014/main" id="{16D97669-ECFB-3746-B414-21A33B1096EA}"/>
              </a:ext>
            </a:extLst>
          </p:cNvPr>
          <p:cNvSpPr txBox="1"/>
          <p:nvPr/>
        </p:nvSpPr>
        <p:spPr>
          <a:xfrm>
            <a:off x="7281116" y="3330976"/>
            <a:ext cx="1948364" cy="276999"/>
          </a:xfrm>
          <a:prstGeom prst="rect">
            <a:avLst/>
          </a:prstGeom>
          <a:noFill/>
        </p:spPr>
        <p:txBody>
          <a:bodyPr wrap="square" rtlCol="0">
            <a:spAutoFit/>
          </a:bodyPr>
          <a:lstStyle/>
          <a:p>
            <a:r>
              <a:rPr lang="en-US" sz="1200" dirty="0">
                <a:latin typeface="Arial Regular" charset="0"/>
                <a:ea typeface="Arial Regular" charset="0"/>
                <a:cs typeface="Arial Regular" charset="0"/>
              </a:rPr>
              <a:t>Toggled on/off</a:t>
            </a:r>
          </a:p>
        </p:txBody>
      </p:sp>
      <p:sp>
        <p:nvSpPr>
          <p:cNvPr id="107" name="TextBox 106">
            <a:extLst>
              <a:ext uri="{FF2B5EF4-FFF2-40B4-BE49-F238E27FC236}">
                <a16:creationId xmlns:a16="http://schemas.microsoft.com/office/drawing/2014/main" id="{15E76933-DFC7-0745-9FE2-390E273BD4B7}"/>
              </a:ext>
            </a:extLst>
          </p:cNvPr>
          <p:cNvSpPr txBox="1"/>
          <p:nvPr/>
        </p:nvSpPr>
        <p:spPr>
          <a:xfrm>
            <a:off x="7231452" y="2764905"/>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Alert description</a:t>
            </a:r>
          </a:p>
        </p:txBody>
      </p:sp>
      <p:cxnSp>
        <p:nvCxnSpPr>
          <p:cNvPr id="108" name="Straight Connector 107">
            <a:extLst>
              <a:ext uri="{FF2B5EF4-FFF2-40B4-BE49-F238E27FC236}">
                <a16:creationId xmlns:a16="http://schemas.microsoft.com/office/drawing/2014/main" id="{EAD99DFB-B128-A348-929B-1EEE282C81FA}"/>
              </a:ext>
            </a:extLst>
          </p:cNvPr>
          <p:cNvCxnSpPr>
            <a:cxnSpLocks/>
          </p:cNvCxnSpPr>
          <p:nvPr/>
        </p:nvCxnSpPr>
        <p:spPr>
          <a:xfrm>
            <a:off x="5861304" y="2674794"/>
            <a:ext cx="510736"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47BDD6AF-7D41-1A49-BFC4-8A6B6F725022}"/>
              </a:ext>
            </a:extLst>
          </p:cNvPr>
          <p:cNvCxnSpPr/>
          <p:nvPr/>
        </p:nvCxnSpPr>
        <p:spPr>
          <a:xfrm flipV="1">
            <a:off x="6384314" y="2371305"/>
            <a:ext cx="0" cy="303489"/>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5F752E80-644C-0C4D-99FF-8F9C3F406EB2}"/>
              </a:ext>
            </a:extLst>
          </p:cNvPr>
          <p:cNvCxnSpPr>
            <a:cxnSpLocks/>
          </p:cNvCxnSpPr>
          <p:nvPr/>
        </p:nvCxnSpPr>
        <p:spPr>
          <a:xfrm flipV="1">
            <a:off x="6426673" y="2378261"/>
            <a:ext cx="804779" cy="1"/>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F8446D8-4B05-BB4B-A333-6B07DBC4ADD7}"/>
              </a:ext>
            </a:extLst>
          </p:cNvPr>
          <p:cNvCxnSpPr>
            <a:cxnSpLocks/>
          </p:cNvCxnSpPr>
          <p:nvPr/>
        </p:nvCxnSpPr>
        <p:spPr>
          <a:xfrm>
            <a:off x="6502555" y="2913060"/>
            <a:ext cx="737474" cy="96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A0B27863-4ED6-6945-AFDC-C37779BD74D4}"/>
              </a:ext>
            </a:extLst>
          </p:cNvPr>
          <p:cNvCxnSpPr>
            <a:cxnSpLocks/>
          </p:cNvCxnSpPr>
          <p:nvPr/>
        </p:nvCxnSpPr>
        <p:spPr>
          <a:xfrm flipV="1">
            <a:off x="6765688" y="3484850"/>
            <a:ext cx="500825" cy="10324"/>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8C890E6-A5DB-AF46-9684-58BCB007944E}"/>
              </a:ext>
            </a:extLst>
          </p:cNvPr>
          <p:cNvCxnSpPr/>
          <p:nvPr/>
        </p:nvCxnSpPr>
        <p:spPr>
          <a:xfrm flipV="1">
            <a:off x="6757530" y="4024375"/>
            <a:ext cx="283199" cy="6978"/>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2F87638E-477A-9C40-97A3-6034C00F60DF}"/>
              </a:ext>
            </a:extLst>
          </p:cNvPr>
          <p:cNvCxnSpPr>
            <a:cxnSpLocks/>
          </p:cNvCxnSpPr>
          <p:nvPr/>
        </p:nvCxnSpPr>
        <p:spPr>
          <a:xfrm flipV="1">
            <a:off x="7054395" y="3771309"/>
            <a:ext cx="1" cy="253066"/>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D849CCD8-352D-FE4A-A50F-9252D5497021}"/>
              </a:ext>
            </a:extLst>
          </p:cNvPr>
          <p:cNvCxnSpPr>
            <a:cxnSpLocks/>
          </p:cNvCxnSpPr>
          <p:nvPr/>
        </p:nvCxnSpPr>
        <p:spPr>
          <a:xfrm>
            <a:off x="7054395" y="3778160"/>
            <a:ext cx="226721" cy="126"/>
          </a:xfrm>
          <a:prstGeom prst="line">
            <a:avLst/>
          </a:prstGeom>
          <a:ln w="19050" cap="rnd">
            <a:solidFill>
              <a:srgbClr val="A6192E"/>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358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8465" y="5167149"/>
            <a:ext cx="1176425" cy="276999"/>
          </a:xfrm>
          <a:prstGeom prst="rect">
            <a:avLst/>
          </a:prstGeom>
        </p:spPr>
        <p:txBody>
          <a:bodyPr wrap="square">
            <a:spAutoFit/>
          </a:bodyPr>
          <a:lstStyle/>
          <a:p>
            <a:r>
              <a:rPr lang="en-US" sz="1200" dirty="0">
                <a:latin typeface="Arial Regular" charset="0"/>
                <a:cs typeface="Arial Regular" charset="0"/>
              </a:rPr>
              <a:t>Settings Page</a:t>
            </a:r>
          </a:p>
        </p:txBody>
      </p:sp>
      <p:sp>
        <p:nvSpPr>
          <p:cNvPr id="8" name="Title 7"/>
          <p:cNvSpPr>
            <a:spLocks noGrp="1"/>
          </p:cNvSpPr>
          <p:nvPr>
            <p:ph type="title"/>
          </p:nvPr>
        </p:nvSpPr>
        <p:spPr/>
        <p:txBody>
          <a:bodyPr/>
          <a:lstStyle/>
          <a:p>
            <a:r>
              <a:rPr lang="en-US" dirty="0"/>
              <a:t>LONER MOBILE SETTINGS</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61705" y="1921883"/>
            <a:ext cx="1831074" cy="3135551"/>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0478A4F9-4F01-8043-B9F4-614271623AFA}"/>
              </a:ext>
            </a:extLst>
          </p:cNvPr>
          <p:cNvSpPr txBox="1"/>
          <p:nvPr/>
        </p:nvSpPr>
        <p:spPr>
          <a:xfrm>
            <a:off x="5824684" y="2111762"/>
            <a:ext cx="2967624" cy="276999"/>
          </a:xfrm>
          <a:prstGeom prst="rect">
            <a:avLst/>
          </a:prstGeom>
          <a:noFill/>
        </p:spPr>
        <p:txBody>
          <a:bodyPr wrap="square" rtlCol="0">
            <a:spAutoFit/>
          </a:bodyPr>
          <a:lstStyle/>
          <a:p>
            <a:r>
              <a:rPr lang="en-US" sz="1200" dirty="0">
                <a:latin typeface="Arial Regular" charset="0"/>
                <a:ea typeface="Arial Regular" charset="0"/>
                <a:cs typeface="Arial Regular" charset="0"/>
              </a:rPr>
              <a:t>View/edit configuration profile</a:t>
            </a:r>
          </a:p>
        </p:txBody>
      </p:sp>
      <p:cxnSp>
        <p:nvCxnSpPr>
          <p:cNvPr id="36" name="Straight Connector 35">
            <a:extLst>
              <a:ext uri="{FF2B5EF4-FFF2-40B4-BE49-F238E27FC236}">
                <a16:creationId xmlns:a16="http://schemas.microsoft.com/office/drawing/2014/main" id="{47C26C86-3236-5946-8E05-1B5D6525ECB0}"/>
              </a:ext>
            </a:extLst>
          </p:cNvPr>
          <p:cNvCxnSpPr>
            <a:cxnSpLocks/>
          </p:cNvCxnSpPr>
          <p:nvPr/>
        </p:nvCxnSpPr>
        <p:spPr>
          <a:xfrm>
            <a:off x="5095787" y="2259917"/>
            <a:ext cx="737474" cy="96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FDD2665-9215-C04D-863B-7B175E888E9D}"/>
              </a:ext>
            </a:extLst>
          </p:cNvPr>
          <p:cNvCxnSpPr>
            <a:cxnSpLocks/>
          </p:cNvCxnSpPr>
          <p:nvPr/>
        </p:nvCxnSpPr>
        <p:spPr>
          <a:xfrm flipH="1">
            <a:off x="2736952" y="2459097"/>
            <a:ext cx="72475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5527144-A6C1-F142-9B4A-244EDF9E66BB}"/>
              </a:ext>
            </a:extLst>
          </p:cNvPr>
          <p:cNvSpPr txBox="1"/>
          <p:nvPr/>
        </p:nvSpPr>
        <p:spPr>
          <a:xfrm>
            <a:off x="5804587" y="2513696"/>
            <a:ext cx="288723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Change Loner Mobile’s language</a:t>
            </a:r>
          </a:p>
        </p:txBody>
      </p:sp>
      <p:cxnSp>
        <p:nvCxnSpPr>
          <p:cNvPr id="40" name="Straight Connector 39">
            <a:extLst>
              <a:ext uri="{FF2B5EF4-FFF2-40B4-BE49-F238E27FC236}">
                <a16:creationId xmlns:a16="http://schemas.microsoft.com/office/drawing/2014/main" id="{0B0069A4-63C6-B840-8087-565C5CD7E4C0}"/>
              </a:ext>
            </a:extLst>
          </p:cNvPr>
          <p:cNvCxnSpPr>
            <a:cxnSpLocks/>
          </p:cNvCxnSpPr>
          <p:nvPr/>
        </p:nvCxnSpPr>
        <p:spPr>
          <a:xfrm>
            <a:off x="5075690" y="2661851"/>
            <a:ext cx="737474" cy="96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55A4C98C-C19F-694F-BCB6-8B01C3230243}"/>
              </a:ext>
            </a:extLst>
          </p:cNvPr>
          <p:cNvSpPr txBox="1"/>
          <p:nvPr/>
        </p:nvSpPr>
        <p:spPr>
          <a:xfrm>
            <a:off x="1031620" y="2302681"/>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Pair a Bluetooth device</a:t>
            </a:r>
          </a:p>
        </p:txBody>
      </p:sp>
      <p:cxnSp>
        <p:nvCxnSpPr>
          <p:cNvPr id="42" name="Straight Connector 41">
            <a:extLst>
              <a:ext uri="{FF2B5EF4-FFF2-40B4-BE49-F238E27FC236}">
                <a16:creationId xmlns:a16="http://schemas.microsoft.com/office/drawing/2014/main" id="{E85E1B53-8814-3846-96C9-7AC1EFADC510}"/>
              </a:ext>
            </a:extLst>
          </p:cNvPr>
          <p:cNvCxnSpPr>
            <a:cxnSpLocks/>
          </p:cNvCxnSpPr>
          <p:nvPr/>
        </p:nvCxnSpPr>
        <p:spPr>
          <a:xfrm flipH="1">
            <a:off x="2461846" y="2850982"/>
            <a:ext cx="969715"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14BEDEF-4BD1-DF42-A831-BE87751696EB}"/>
              </a:ext>
            </a:extLst>
          </p:cNvPr>
          <p:cNvSpPr txBox="1"/>
          <p:nvPr/>
        </p:nvSpPr>
        <p:spPr>
          <a:xfrm>
            <a:off x="1031620" y="2694941"/>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View device history</a:t>
            </a:r>
          </a:p>
        </p:txBody>
      </p:sp>
      <p:sp>
        <p:nvSpPr>
          <p:cNvPr id="45" name="TextBox 44">
            <a:extLst>
              <a:ext uri="{FF2B5EF4-FFF2-40B4-BE49-F238E27FC236}">
                <a16:creationId xmlns:a16="http://schemas.microsoft.com/office/drawing/2014/main" id="{6B89AD51-BBD3-FC46-AE0E-196072D9D096}"/>
              </a:ext>
            </a:extLst>
          </p:cNvPr>
          <p:cNvSpPr txBox="1"/>
          <p:nvPr/>
        </p:nvSpPr>
        <p:spPr>
          <a:xfrm>
            <a:off x="5804587" y="2925679"/>
            <a:ext cx="288723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View Blackline’s privacy policy</a:t>
            </a:r>
          </a:p>
        </p:txBody>
      </p:sp>
      <p:cxnSp>
        <p:nvCxnSpPr>
          <p:cNvPr id="46" name="Straight Connector 45">
            <a:extLst>
              <a:ext uri="{FF2B5EF4-FFF2-40B4-BE49-F238E27FC236}">
                <a16:creationId xmlns:a16="http://schemas.microsoft.com/office/drawing/2014/main" id="{4DB60D70-26C5-B546-A9AB-57D0D0F3A717}"/>
              </a:ext>
            </a:extLst>
          </p:cNvPr>
          <p:cNvCxnSpPr>
            <a:cxnSpLocks/>
          </p:cNvCxnSpPr>
          <p:nvPr/>
        </p:nvCxnSpPr>
        <p:spPr>
          <a:xfrm>
            <a:off x="5075690" y="3073834"/>
            <a:ext cx="737474" cy="962"/>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491A3239-42B8-AD40-9CE8-1C85F58CEBED}"/>
              </a:ext>
            </a:extLst>
          </p:cNvPr>
          <p:cNvSpPr txBox="1"/>
          <p:nvPr/>
        </p:nvSpPr>
        <p:spPr>
          <a:xfrm>
            <a:off x="5833261" y="3337662"/>
            <a:ext cx="2887238" cy="276999"/>
          </a:xfrm>
          <a:prstGeom prst="rect">
            <a:avLst/>
          </a:prstGeom>
          <a:noFill/>
        </p:spPr>
        <p:txBody>
          <a:bodyPr wrap="square" rtlCol="0">
            <a:spAutoFit/>
          </a:bodyPr>
          <a:lstStyle/>
          <a:p>
            <a:r>
              <a:rPr lang="en-US" sz="1200" dirty="0">
                <a:latin typeface="Arial Regular" charset="0"/>
                <a:ea typeface="Arial Regular" charset="0"/>
                <a:cs typeface="Arial Regular" charset="0"/>
              </a:rPr>
              <a:t>Your unit ID</a:t>
            </a:r>
          </a:p>
        </p:txBody>
      </p:sp>
      <p:cxnSp>
        <p:nvCxnSpPr>
          <p:cNvPr id="48" name="Straight Connector 47">
            <a:extLst>
              <a:ext uri="{FF2B5EF4-FFF2-40B4-BE49-F238E27FC236}">
                <a16:creationId xmlns:a16="http://schemas.microsoft.com/office/drawing/2014/main" id="{919C7592-779C-9E49-9187-B10C42255455}"/>
              </a:ext>
            </a:extLst>
          </p:cNvPr>
          <p:cNvCxnSpPr>
            <a:cxnSpLocks/>
          </p:cNvCxnSpPr>
          <p:nvPr/>
        </p:nvCxnSpPr>
        <p:spPr>
          <a:xfrm>
            <a:off x="5266608" y="3485816"/>
            <a:ext cx="537979"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5DD817BA-B65D-5D41-930B-E279658B51D3}"/>
              </a:ext>
            </a:extLst>
          </p:cNvPr>
          <p:cNvCxnSpPr>
            <a:cxnSpLocks/>
          </p:cNvCxnSpPr>
          <p:nvPr/>
        </p:nvCxnSpPr>
        <p:spPr>
          <a:xfrm flipH="1">
            <a:off x="2371411" y="3664898"/>
            <a:ext cx="1110393" cy="0"/>
          </a:xfrm>
          <a:prstGeom prst="line">
            <a:avLst/>
          </a:prstGeom>
          <a:ln w="19050" cap="rnd">
            <a:solidFill>
              <a:srgbClr val="A6192E"/>
            </a:solidFill>
            <a:prstDash val="sysDot"/>
            <a:headEnd type="oval" w="med" len="med"/>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3666529-A820-A141-B697-FB0C8CC6FE82}"/>
              </a:ext>
            </a:extLst>
          </p:cNvPr>
          <p:cNvSpPr txBox="1"/>
          <p:nvPr/>
        </p:nvSpPr>
        <p:spPr>
          <a:xfrm>
            <a:off x="1081862" y="3508857"/>
            <a:ext cx="1940343" cy="276999"/>
          </a:xfrm>
          <a:prstGeom prst="rect">
            <a:avLst/>
          </a:prstGeom>
          <a:noFill/>
        </p:spPr>
        <p:txBody>
          <a:bodyPr wrap="square" rtlCol="0">
            <a:spAutoFit/>
          </a:bodyPr>
          <a:lstStyle/>
          <a:p>
            <a:r>
              <a:rPr lang="en-US" sz="1200" dirty="0">
                <a:latin typeface="Arial Regular" charset="0"/>
                <a:ea typeface="Arial Regular" charset="0"/>
                <a:cs typeface="Arial Regular" charset="0"/>
              </a:rPr>
              <a:t>Your app version</a:t>
            </a:r>
          </a:p>
        </p:txBody>
      </p:sp>
    </p:spTree>
    <p:extLst>
      <p:ext uri="{BB962C8B-B14F-4D97-AF65-F5344CB8AC3E}">
        <p14:creationId xmlns:p14="http://schemas.microsoft.com/office/powerpoint/2010/main" val="1881798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E0D4FC8C-0F19-9B46-A003-503AFA5BEBA4}"/>
    </a:ext>
  </a:extLst>
</a:theme>
</file>

<file path=ppt/theme/theme3.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08B54806-992B-4747-A524-F98106CED351}"/>
    </a:ext>
  </a:extLst>
</a:theme>
</file>

<file path=ppt/theme/theme4.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A75CCFD4-3367-7A40-88FC-1E8F58E1051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41791</TotalTime>
  <Words>1712</Words>
  <Application>Microsoft Macintosh PowerPoint</Application>
  <PresentationFormat>On-screen Show (4:3)</PresentationFormat>
  <Paragraphs>239</Paragraphs>
  <Slides>32</Slides>
  <Notes>29</Notes>
  <HiddenSlides>0</HiddenSlides>
  <MMClips>7</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32</vt:i4>
      </vt:variant>
    </vt:vector>
  </HeadingPairs>
  <TitlesOfParts>
    <vt:vector size="40" baseType="lpstr">
      <vt:lpstr>Arial</vt:lpstr>
      <vt:lpstr>Arial Regular</vt:lpstr>
      <vt:lpstr>Helvetica</vt:lpstr>
      <vt:lpstr>Wingdings</vt:lpstr>
      <vt:lpstr>Office Theme</vt:lpstr>
      <vt:lpstr>BLACKLINE SAFETY - 4:3</vt:lpstr>
      <vt:lpstr>COVER PAGES</vt:lpstr>
      <vt:lpstr>DIVIDER PAGES</vt:lpstr>
      <vt:lpstr>PowerPoint Presentation</vt:lpstr>
      <vt:lpstr>LONER MOBILE &amp; LONER DUO</vt:lpstr>
      <vt:lpstr>PowerPoint Presentation</vt:lpstr>
      <vt:lpstr>GETTING STARTED</vt:lpstr>
      <vt:lpstr>LONER DUO COMPONENTS</vt:lpstr>
      <vt:lpstr>SOS BUTTON COMPONENTS</vt:lpstr>
      <vt:lpstr>LONER MOBILE COMPONENTS – WITH EDIT PERMISSIONS</vt:lpstr>
      <vt:lpstr>LONER MOBILE COMPONENTS – WITHOUT EDIT PERMISSIONS</vt:lpstr>
      <vt:lpstr>LONER MOBILE SETTINGS</vt:lpstr>
      <vt:lpstr>PowerPoint Presentation</vt:lpstr>
      <vt:lpstr>TURNING ON ACCESSORIES</vt:lpstr>
      <vt:lpstr>PAIRING ACCESSORIES TO LONER MOBILE</vt:lpstr>
      <vt:lpstr>START MONITORING</vt:lpstr>
      <vt:lpstr>PowerPoint Presentation</vt:lpstr>
      <vt:lpstr>AUTOMATIC FEATURES</vt:lpstr>
      <vt:lpstr>PENDING ALARMS</vt:lpstr>
      <vt:lpstr>EARLY CHECK-IN</vt:lpstr>
      <vt:lpstr>CUSTOMIZING THE CHECK-IN TIMER</vt:lpstr>
      <vt:lpstr>RED ALERTS</vt:lpstr>
      <vt:lpstr>MANUAL FEATURES</vt:lpstr>
      <vt:lpstr>EMERGENCY ALERT</vt:lpstr>
      <vt:lpstr>SILENT ALERT</vt:lpstr>
      <vt:lpstr>ANDROID ONLY - PROGRAMMABLE KEY PRESS</vt:lpstr>
      <vt:lpstr>PowerPoint Presentation</vt:lpstr>
      <vt:lpstr>NOTIFICATIONS</vt:lpstr>
      <vt:lpstr>NOTIFICATIONS</vt:lpstr>
      <vt:lpstr>PowerPoint Presentation</vt:lpstr>
      <vt:lpstr>STOP MONITORING</vt:lpstr>
      <vt:lpstr>TURNING OFF ACCESSORIES</vt:lpstr>
      <vt:lpstr>PowerPoint Presentation</vt:lpstr>
      <vt:lpstr>SUPPORT</vt:lpstr>
      <vt:lpstr>PowerPoint Presentation</vt:lpstr>
    </vt:vector>
  </TitlesOfParts>
  <Company>BlackLineGPS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Stobart</dc:creator>
  <cp:lastModifiedBy>Carmen Bronsch</cp:lastModifiedBy>
  <cp:revision>507</cp:revision>
  <cp:lastPrinted>2019-02-04T21:10:04Z</cp:lastPrinted>
  <dcterms:created xsi:type="dcterms:W3CDTF">2015-09-08T16:34:08Z</dcterms:created>
  <dcterms:modified xsi:type="dcterms:W3CDTF">2019-02-04T21:10:49Z</dcterms:modified>
</cp:coreProperties>
</file>